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forms/d/e/1FAIpQLSdXw5OuXw7FaVHt7xYiVBL0caQrWfSlTwirkqTkACbVC9L8vg/viewform"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57b7bd4f5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57b7bd4f5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57b7bd4f5b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57b7bd4f5b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57b7bd4f5b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57b7bd4f5b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57b7bd4f5b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57b7bd4f5b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295c859e14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295c859e14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Rather than ubiquitous land acknowledgment (aka Air Canada) - felt it was more pertinent to let people know the intentions of the overall project rather than where particular folks are situated. This is what I have been taught about Land Acknowledgments - the intention is to introduce ourselves to the land and </a:t>
            </a:r>
            <a:r>
              <a:rPr lang="en"/>
              <a:t>what</a:t>
            </a:r>
            <a:r>
              <a:rPr lang="en"/>
              <a:t> we are up too, not just acknowledging the where of the land but more so the “what” we hope to accomplish, and our intentions to move forward in a Good Way</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295c859e14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295c859e14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Environmental Scan works - answering the questions of what are we dealing </a:t>
            </a:r>
            <a:r>
              <a:rPr lang="en"/>
              <a:t>with? What might be considered an Indigenous Work and who would have created them? - answers we attempted to answer with Jillian’s work. This is available on the North/Nord website under Projects &gt; Indigenous Works.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Laura Reid’s work with COPPUL - furthering the data gathering on periodicals (Indigenous newspapers).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0a762ea45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0a762ea45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brainstorming who we should connect </a:t>
            </a:r>
            <a:r>
              <a:rPr lang="en"/>
              <a:t>with</a:t>
            </a:r>
            <a:r>
              <a:rPr lang="en"/>
              <a:t> - Feather Maracle CEO of Six Nations Public Library - suggested we join NIKLA. So we did! They are also revamping their organization; and we are confident that we will be able to strengthen the work of the Alliance, and find other partners through the Alliance who are also looking for project partners.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0a762ea45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0a762ea45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Scope creep - what would a shared print approach to language learning materials look like? Where can our space be within any potential projects? Audio files and translation aspects can potentially be part of language learning </a:t>
            </a:r>
            <a:r>
              <a:rPr lang="en"/>
              <a:t>materials</a:t>
            </a:r>
            <a:r>
              <a:rPr lang="en"/>
              <a:t>, but we don’t necessarily need to reinvent the wheel on that. Rather supporting other partners who are doing the work with the component of Shared Print that we could bring to the table seems like a more </a:t>
            </a:r>
            <a:r>
              <a:rPr lang="en"/>
              <a:t>sustainable</a:t>
            </a:r>
            <a:r>
              <a:rPr lang="en"/>
              <a:t> start.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0a762ea458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0a762ea45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Lost in the weeds. Search on Unsplash. This is actually a great metaphor for us. It’s a backpack hanging from a branch in the tree. We have an idea of where we are going, perhaps we will fill our backpack with tools and expertise that we bring from our visits and partnerships with others, and we will gain more skills and partners along the way.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Before we can implement a full project </a:t>
            </a:r>
            <a:r>
              <a:rPr lang="en"/>
              <a:t>with records analysis - we need to recognize that cataloguing for Indigenous materials - particularly language materials has been spotty at best. So we are interested in hearing more about potential successes and wins; or strategies that institutions might have in finding and accurately displaying what is in their own catalogues.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Not just books; relationships. What do we have and what partnerships can we build up and strengthen in order to do something new?</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57b7bd4f5b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57b7bd4f5b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57b7bd4f5b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57b7bd4f5b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57b7bd4f5b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57b7bd4f5b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2f1746edb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2f1746edb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2f1746edb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2f1746edb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3129d8204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3129d820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https://docs.google.com/forms/d/e/1FAIpQLSdXw5OuXw7FaVHt7xYiVBL0caQrWfSlTwirkqTkACbVC9L8vg/viewform</a:t>
            </a:r>
            <a:r>
              <a:rPr lang="en"/>
              <a:t>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0a762ea458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0a762ea458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57b7bd4f5b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57b7bd4f5b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57b7bd4f5b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57b7bd4f5b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57b7bd4f5b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57b7bd4f5b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57b7bd4f5b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57b7bd4f5b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57b7bd4f5b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57b7bd4f5b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57b7bd4f5b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57b7bd4f5b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57b7bd4f5b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57b7bd4f5b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27 participating libraries to date. Not all members have yet </a:t>
            </a:r>
            <a:r>
              <a:rPr lang="en"/>
              <a:t>participated</a:t>
            </a:r>
            <a:r>
              <a:rPr lang="en"/>
              <a:t> in the specific projects.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chemeClr val="lt1"/>
              </a:buClr>
              <a:buSzPts val="1300"/>
              <a:buChar char="●"/>
              <a:defRPr>
                <a:solidFill>
                  <a:schemeClr val="lt1"/>
                </a:solidFill>
              </a:defRPr>
            </a:lvl1pPr>
            <a:lvl2pPr indent="-298450" lvl="1" marL="914400" rtl="0">
              <a:spcBef>
                <a:spcPts val="0"/>
              </a:spcBef>
              <a:spcAft>
                <a:spcPts val="0"/>
              </a:spcAft>
              <a:buClr>
                <a:schemeClr val="lt1"/>
              </a:buClr>
              <a:buSzPts val="1100"/>
              <a:buChar char="○"/>
              <a:defRPr>
                <a:solidFill>
                  <a:schemeClr val="lt1"/>
                </a:solidFill>
              </a:defRPr>
            </a:lvl2pPr>
            <a:lvl3pPr indent="-298450" lvl="2" marL="1371600" rtl="0">
              <a:spcBef>
                <a:spcPts val="0"/>
              </a:spcBef>
              <a:spcAft>
                <a:spcPts val="0"/>
              </a:spcAft>
              <a:buClr>
                <a:schemeClr val="lt1"/>
              </a:buClr>
              <a:buSzPts val="1100"/>
              <a:buChar char="■"/>
              <a:defRPr>
                <a:solidFill>
                  <a:schemeClr val="lt1"/>
                </a:solidFill>
              </a:defRPr>
            </a:lvl3pPr>
            <a:lvl4pPr indent="-298450" lvl="3" marL="1828800" rtl="0">
              <a:spcBef>
                <a:spcPts val="0"/>
              </a:spcBef>
              <a:spcAft>
                <a:spcPts val="0"/>
              </a:spcAft>
              <a:buClr>
                <a:schemeClr val="lt1"/>
              </a:buClr>
              <a:buSzPts val="1100"/>
              <a:buChar char="●"/>
              <a:defRPr>
                <a:solidFill>
                  <a:schemeClr val="lt1"/>
                </a:solidFill>
              </a:defRPr>
            </a:lvl4pPr>
            <a:lvl5pPr indent="-298450" lvl="4" marL="2286000" rtl="0">
              <a:spcBef>
                <a:spcPts val="0"/>
              </a:spcBef>
              <a:spcAft>
                <a:spcPts val="0"/>
              </a:spcAft>
              <a:buClr>
                <a:schemeClr val="lt1"/>
              </a:buClr>
              <a:buSzPts val="1100"/>
              <a:buChar char="○"/>
              <a:defRPr>
                <a:solidFill>
                  <a:schemeClr val="lt1"/>
                </a:solidFill>
              </a:defRPr>
            </a:lvl5pPr>
            <a:lvl6pPr indent="-298450" lvl="5" marL="2743200" rtl="0">
              <a:spcBef>
                <a:spcPts val="0"/>
              </a:spcBef>
              <a:spcAft>
                <a:spcPts val="0"/>
              </a:spcAft>
              <a:buClr>
                <a:schemeClr val="lt1"/>
              </a:buClr>
              <a:buSzPts val="1100"/>
              <a:buChar char="■"/>
              <a:defRPr>
                <a:solidFill>
                  <a:schemeClr val="lt1"/>
                </a:solidFill>
              </a:defRPr>
            </a:lvl6pPr>
            <a:lvl7pPr indent="-298450" lvl="6" marL="3200400" rtl="0">
              <a:spcBef>
                <a:spcPts val="0"/>
              </a:spcBef>
              <a:spcAft>
                <a:spcPts val="0"/>
              </a:spcAft>
              <a:buClr>
                <a:schemeClr val="lt1"/>
              </a:buClr>
              <a:buSzPts val="1100"/>
              <a:buChar char="●"/>
              <a:defRPr>
                <a:solidFill>
                  <a:schemeClr val="lt1"/>
                </a:solidFill>
              </a:defRPr>
            </a:lvl7pPr>
            <a:lvl8pPr indent="-298450" lvl="7" marL="3657600" rtl="0">
              <a:spcBef>
                <a:spcPts val="0"/>
              </a:spcBef>
              <a:spcAft>
                <a:spcPts val="0"/>
              </a:spcAft>
              <a:buClr>
                <a:schemeClr val="lt1"/>
              </a:buClr>
              <a:buSzPts val="1100"/>
              <a:buChar char="○"/>
              <a:defRPr>
                <a:solidFill>
                  <a:schemeClr val="lt1"/>
                </a:solidFill>
              </a:defRPr>
            </a:lvl8pPr>
            <a:lvl9pPr indent="-298450" lvl="8" marL="4114800" rtl="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accent1"/>
                </a:solidFill>
                <a:latin typeface="Lato"/>
                <a:ea typeface="Lato"/>
                <a:cs typeface="Lato"/>
                <a:sym typeface="Lato"/>
              </a:defRPr>
            </a:lvl1pPr>
            <a:lvl2pPr lvl="1" rtl="0" algn="r">
              <a:buNone/>
              <a:defRPr sz="1000">
                <a:solidFill>
                  <a:schemeClr val="accent1"/>
                </a:solidFill>
                <a:latin typeface="Lato"/>
                <a:ea typeface="Lato"/>
                <a:cs typeface="Lato"/>
                <a:sym typeface="Lato"/>
              </a:defRPr>
            </a:lvl2pPr>
            <a:lvl3pPr lvl="2" rtl="0" algn="r">
              <a:buNone/>
              <a:defRPr sz="1000">
                <a:solidFill>
                  <a:schemeClr val="accent1"/>
                </a:solidFill>
                <a:latin typeface="Lato"/>
                <a:ea typeface="Lato"/>
                <a:cs typeface="Lato"/>
                <a:sym typeface="Lato"/>
              </a:defRPr>
            </a:lvl3pPr>
            <a:lvl4pPr lvl="3" rtl="0" algn="r">
              <a:buNone/>
              <a:defRPr sz="1000">
                <a:solidFill>
                  <a:schemeClr val="accent1"/>
                </a:solidFill>
                <a:latin typeface="Lato"/>
                <a:ea typeface="Lato"/>
                <a:cs typeface="Lato"/>
                <a:sym typeface="Lato"/>
              </a:defRPr>
            </a:lvl4pPr>
            <a:lvl5pPr lvl="4" rtl="0" algn="r">
              <a:buNone/>
              <a:defRPr sz="1000">
                <a:solidFill>
                  <a:schemeClr val="accent1"/>
                </a:solidFill>
                <a:latin typeface="Lato"/>
                <a:ea typeface="Lato"/>
                <a:cs typeface="Lato"/>
                <a:sym typeface="Lato"/>
              </a:defRPr>
            </a:lvl5pPr>
            <a:lvl6pPr lvl="5" rtl="0" algn="r">
              <a:buNone/>
              <a:defRPr sz="1000">
                <a:solidFill>
                  <a:schemeClr val="accent1"/>
                </a:solidFill>
                <a:latin typeface="Lato"/>
                <a:ea typeface="Lato"/>
                <a:cs typeface="Lato"/>
                <a:sym typeface="Lato"/>
              </a:defRPr>
            </a:lvl6pPr>
            <a:lvl7pPr lvl="6" rtl="0" algn="r">
              <a:buNone/>
              <a:defRPr sz="1000">
                <a:solidFill>
                  <a:schemeClr val="accent1"/>
                </a:solidFill>
                <a:latin typeface="Lato"/>
                <a:ea typeface="Lato"/>
                <a:cs typeface="Lato"/>
                <a:sym typeface="Lato"/>
              </a:defRPr>
            </a:lvl7pPr>
            <a:lvl8pPr lvl="7" rtl="0" algn="r">
              <a:buNone/>
              <a:defRPr sz="1000">
                <a:solidFill>
                  <a:schemeClr val="accent1"/>
                </a:solidFill>
                <a:latin typeface="Lato"/>
                <a:ea typeface="Lato"/>
                <a:cs typeface="Lato"/>
                <a:sym typeface="Lato"/>
              </a:defRPr>
            </a:lvl8pPr>
            <a:lvl9pPr lvl="8" rtl="0"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northnordsharedprint.ca/" TargetMode="External"/><Relationship Id="rId4" Type="http://schemas.openxmlformats.org/officeDocument/2006/relationships/hyperlink" Target="mailto:north.nord.sharedprint@gmail.com" TargetMode="External"/><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northnordsharedprint.ca/projects/" TargetMode="External"/><Relationship Id="rId4" Type="http://schemas.openxmlformats.org/officeDocument/2006/relationships/hyperlink" Target="https://docs.google.com/document/d/1A-vPqA_hQ2luzI1YkTuTkmdd9S4oS7IMqcWvPfQJosk/edit?usp=shari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docs.google.com/spreadsheets/d/1HKXGZD7WiuJyRP6ygnOLy2oFIhqHGXxS/edit?usp=sharing&amp;ouid=102675095097752291037&amp;rtpof=true&amp;sd=true" TargetMode="External"/><Relationship Id="rId4" Type="http://schemas.openxmlformats.org/officeDocument/2006/relationships/hyperlink" Target="https://borealisdata.ca/dataset.xhtml?persistentId=doi:10.5683/SP3/JGN15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www.nikla-ancla.co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unsplash.com/@henmankk?utm_source=unsplash&amp;utm_medium=referral&amp;utm_content=creditCopyText" TargetMode="External"/><Relationship Id="rId4" Type="http://schemas.openxmlformats.org/officeDocument/2006/relationships/hyperlink" Target="https://unsplash.com/@henmankk?utm_source=unsplash&amp;utm_medium=referral&amp;utm_content=creditCopyText" TargetMode="External"/><Relationship Id="rId5" Type="http://schemas.openxmlformats.org/officeDocument/2006/relationships/hyperlink" Target="https://unsplash.com/photos/sAk2xeY9eWE?utm_source=unsplash&amp;utm_medium=referral&amp;utm_content=creditCopyText" TargetMode="External"/><Relationship Id="rId6" Type="http://schemas.openxmlformats.org/officeDocument/2006/relationships/hyperlink" Target="https://unsplash.com/photos/sAk2xeY9eWE?utm_source=unsplash&amp;utm_medium=referral&amp;utm_content=creditCopyText" TargetMode="External"/><Relationship Id="rId7"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1" Type="http://schemas.openxmlformats.org/officeDocument/2006/relationships/hyperlink" Target="https://ualberta-ca.zoom.us/meeting/register/tJIsd-CurDIiE93KDW-TDzCSys4Bhl1rsq_x" TargetMode="External"/><Relationship Id="rId10" Type="http://schemas.openxmlformats.org/officeDocument/2006/relationships/hyperlink" Target="https://ualberta-ca.zoom.us/meeting/register/tJMscOmqpjgpH9fWfzmHhcu6RssxDKTja8Kb" TargetMode="External"/><Relationship Id="rId13" Type="http://schemas.openxmlformats.org/officeDocument/2006/relationships/hyperlink" Target="https://ualberta-ca.zoom.us/meeting/register/tJUtd--grDIoG9YjfWburuE44-rSePWxt3Xy" TargetMode="External"/><Relationship Id="rId12" Type="http://schemas.openxmlformats.org/officeDocument/2006/relationships/hyperlink" Target="https://ualberta-ca.zoom.us/meeting/register/tJIsd-CurDIiE93KDW-TDzCSys4Bhl1rsq_x" TargetMode="External"/><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ualberta-ca.zoom.us/meeting/register/tJckd-GorzkpE9B1UObHLYe_SWxjDEovB34W" TargetMode="External"/><Relationship Id="rId4" Type="http://schemas.openxmlformats.org/officeDocument/2006/relationships/hyperlink" Target="https://ualberta-ca.zoom.us/meeting/register/tJckd-GorzkpE9B1UObHLYe_SWxjDEovB34W" TargetMode="External"/><Relationship Id="rId9" Type="http://schemas.openxmlformats.org/officeDocument/2006/relationships/hyperlink" Target="https://ualberta-ca.zoom.us/meeting/register/tJMscOmqpjgpH9fWfzmHhcu6RssxDKTja8Kb" TargetMode="External"/><Relationship Id="rId14" Type="http://schemas.openxmlformats.org/officeDocument/2006/relationships/hyperlink" Target="https://ualberta-ca.zoom.us/meeting/register/tJUtd--grDIoG9YjfWburuE44-rSePWxt3Xy" TargetMode="External"/><Relationship Id="rId5" Type="http://schemas.openxmlformats.org/officeDocument/2006/relationships/hyperlink" Target="https://ualberta-ca.zoom.us/meeting/register/tJAqcuyhrD4tE9yX7cZvD6hPSYzhMkmoX099" TargetMode="External"/><Relationship Id="rId6" Type="http://schemas.openxmlformats.org/officeDocument/2006/relationships/hyperlink" Target="https://ualberta-ca.zoom.us/meeting/register/tJAqcuyhrD4tE9yX7cZvD6hPSYzhMkmoX099" TargetMode="External"/><Relationship Id="rId7" Type="http://schemas.openxmlformats.org/officeDocument/2006/relationships/hyperlink" Target="https://ualberta-ca.zoom.us/meeting/register/tJMrcOutrjMjE9FdFbsR4Z_5lBeDL-RhCri-" TargetMode="External"/><Relationship Id="rId8" Type="http://schemas.openxmlformats.org/officeDocument/2006/relationships/hyperlink" Target="https://ualberta-ca.zoom.us/meeting/register/tJMrcOutrjMjE9FdFbsR4Z_5lBeDL-RhCri-"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www.crl.edu/events/pan-annual-2023"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docs.google.com/forms/d/e/1FAIpQLSdXw5OuXw7FaVHt7xYiVBL0caQrWfSlTwirkqTkACbVC9L8vg/viewform" TargetMode="External"/><Relationship Id="rId4" Type="http://schemas.openxmlformats.org/officeDocument/2006/relationships/hyperlink" Target="mailto:north.nord.sharedprint@gmail.co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mailto:sheila.laroque@usask.ca" TargetMode="External"/><Relationship Id="rId4" Type="http://schemas.openxmlformats.org/officeDocument/2006/relationships/hyperlink" Target="mailto:north.nord.sharedprint@gmail.com" TargetMode="External"/><Relationship Id="rId5" Type="http://schemas.openxmlformats.org/officeDocument/2006/relationships/image" Target="../media/image1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6.png"/><Relationship Id="rId4" Type="http://schemas.openxmlformats.org/officeDocument/2006/relationships/image" Target="../media/image5.jpg"/><Relationship Id="rId9" Type="http://schemas.openxmlformats.org/officeDocument/2006/relationships/image" Target="../media/image4.jpg"/><Relationship Id="rId5" Type="http://schemas.openxmlformats.org/officeDocument/2006/relationships/image" Target="../media/image9.jpg"/><Relationship Id="rId6" Type="http://schemas.openxmlformats.org/officeDocument/2006/relationships/image" Target="../media/image2.png"/><Relationship Id="rId7" Type="http://schemas.openxmlformats.org/officeDocument/2006/relationships/image" Target="../media/image8.jpg"/><Relationship Id="rId8"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carl-abrc.ca/wp-content/uploads/2020/09/CCPSWG_final_report_EN.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drive.google.com/file/d/1rFhJH2CDQWXSu_tSsJMfqyvhdPlLCe4e/view?usp=sharing" TargetMode="External"/><Relationship Id="rId4" Type="http://schemas.openxmlformats.org/officeDocument/2006/relationships/hyperlink" Target="https://drive.google.com/file/d/1xgtyNjjjMocsZ03Aks4slwClXvgbikvM/view?usp=drive_link"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North/Nord Open House</a:t>
            </a:r>
            <a:endParaRPr/>
          </a:p>
          <a:p>
            <a:pPr indent="0" lvl="0" marL="0" rtl="0" algn="l">
              <a:spcBef>
                <a:spcPts val="0"/>
              </a:spcBef>
              <a:spcAft>
                <a:spcPts val="0"/>
              </a:spcAft>
              <a:buNone/>
            </a:pPr>
            <a:r>
              <a:rPr lang="en"/>
              <a:t>July 12, 2023</a:t>
            </a:r>
            <a:endParaRPr/>
          </a:p>
        </p:txBody>
      </p:sp>
      <p:sp>
        <p:nvSpPr>
          <p:cNvPr id="87" name="Google Shape;87;p13"/>
          <p:cNvSpPr txBox="1"/>
          <p:nvPr>
            <p:ph idx="1" type="subTitle"/>
          </p:nvPr>
        </p:nvSpPr>
        <p:spPr>
          <a:xfrm>
            <a:off x="729625" y="3172900"/>
            <a:ext cx="3842400" cy="104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u="sng">
                <a:solidFill>
                  <a:schemeClr val="accent5"/>
                </a:solidFill>
                <a:hlinkClick r:id="rId3">
                  <a:extLst>
                    <a:ext uri="{A12FA001-AC4F-418D-AE19-62706E023703}">
                      <ahyp:hlinkClr val="tx"/>
                    </a:ext>
                  </a:extLst>
                </a:hlinkClick>
              </a:rPr>
              <a:t>https://northnordsharedprint.ca/</a:t>
            </a:r>
            <a:endParaRPr/>
          </a:p>
          <a:p>
            <a:pPr indent="0" lvl="0" marL="0" rtl="0" algn="l">
              <a:spcBef>
                <a:spcPts val="0"/>
              </a:spcBef>
              <a:spcAft>
                <a:spcPts val="0"/>
              </a:spcAft>
              <a:buNone/>
            </a:pPr>
            <a:r>
              <a:rPr lang="en" u="sng">
                <a:solidFill>
                  <a:schemeClr val="accent5"/>
                </a:solidFill>
                <a:hlinkClick r:id="rId4">
                  <a:extLst>
                    <a:ext uri="{A12FA001-AC4F-418D-AE19-62706E023703}">
                      <ahyp:hlinkClr val="tx"/>
                    </a:ext>
                  </a:extLst>
                </a:hlinkClick>
              </a:rPr>
              <a:t>north.nord.sharedprint@gmail.com</a:t>
            </a:r>
            <a:r>
              <a:rPr lang="en"/>
              <a:t> </a:t>
            </a:r>
            <a:endParaRPr/>
          </a:p>
        </p:txBody>
      </p:sp>
      <p:pic>
        <p:nvPicPr>
          <p:cNvPr id="88" name="Google Shape;88;p13"/>
          <p:cNvPicPr preferRelativeResize="0"/>
          <p:nvPr/>
        </p:nvPicPr>
        <p:blipFill>
          <a:blip r:embed="rId5">
            <a:alphaModFix/>
          </a:blip>
          <a:stretch>
            <a:fillRect/>
          </a:stretch>
        </p:blipFill>
        <p:spPr>
          <a:xfrm>
            <a:off x="6747244" y="3149775"/>
            <a:ext cx="1753724" cy="1750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2"/>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Widely Held Monographs from the NOS study</a:t>
            </a:r>
            <a:endParaRPr/>
          </a:p>
        </p:txBody>
      </p:sp>
      <p:sp>
        <p:nvSpPr>
          <p:cNvPr id="144" name="Google Shape;144;p22"/>
          <p:cNvSpPr txBox="1"/>
          <p:nvPr>
            <p:ph idx="1" type="body"/>
          </p:nvPr>
        </p:nvSpPr>
        <p:spPr>
          <a:xfrm>
            <a:off x="729450" y="2078875"/>
            <a:ext cx="7688700" cy="28134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17 of original 26 libraries from the NOS study are participating</a:t>
            </a:r>
            <a:endParaRPr/>
          </a:p>
          <a:p>
            <a:pPr indent="-311150" lvl="0" marL="457200" rtl="0" algn="l">
              <a:spcBef>
                <a:spcPts val="0"/>
              </a:spcBef>
              <a:spcAft>
                <a:spcPts val="0"/>
              </a:spcAft>
              <a:buSzPts val="1300"/>
              <a:buChar char="●"/>
            </a:pPr>
            <a:r>
              <a:rPr lang="en"/>
              <a:t>Consolidating holdings at LAC/BAC and at the Downsview facility at the UofT for K@D libraries</a:t>
            </a:r>
            <a:endParaRPr/>
          </a:p>
          <a:p>
            <a:pPr indent="-311150" lvl="0" marL="457200" rtl="0" algn="l">
              <a:spcBef>
                <a:spcPts val="0"/>
              </a:spcBef>
              <a:spcAft>
                <a:spcPts val="0"/>
              </a:spcAft>
              <a:buSzPts val="1300"/>
              <a:buChar char="●"/>
            </a:pPr>
            <a:r>
              <a:rPr lang="en"/>
              <a:t>Assigning 25 year </a:t>
            </a:r>
            <a:r>
              <a:rPr lang="en"/>
              <a:t>retention</a:t>
            </a:r>
            <a:r>
              <a:rPr lang="en"/>
              <a:t> commitments on multiple copies (N=5) of widely held (&gt;3 holdings across NOS study participants) monographs</a:t>
            </a:r>
            <a:endParaRPr/>
          </a:p>
          <a:p>
            <a:pPr indent="-311150" lvl="0" marL="457200" rtl="0" algn="l">
              <a:spcBef>
                <a:spcPts val="0"/>
              </a:spcBef>
              <a:spcAft>
                <a:spcPts val="0"/>
              </a:spcAft>
              <a:buSzPts val="1300"/>
              <a:buChar char="●"/>
            </a:pPr>
            <a:r>
              <a:rPr lang="en"/>
              <a:t>Widely held list = ~77,000 titles</a:t>
            </a:r>
            <a:endParaRPr/>
          </a:p>
          <a:p>
            <a:pPr indent="-298450" lvl="1" marL="914400" rtl="0" algn="l">
              <a:spcBef>
                <a:spcPts val="0"/>
              </a:spcBef>
              <a:spcAft>
                <a:spcPts val="0"/>
              </a:spcAft>
              <a:buSzPts val="1100"/>
              <a:buChar char="○"/>
            </a:pPr>
            <a:r>
              <a:rPr lang="en"/>
              <a:t>Pilot list = ~2100 titles</a:t>
            </a:r>
            <a:endParaRPr/>
          </a:p>
          <a:p>
            <a:pPr indent="-298450" lvl="1" marL="914400" rtl="0" algn="l">
              <a:spcBef>
                <a:spcPts val="0"/>
              </a:spcBef>
              <a:spcAft>
                <a:spcPts val="0"/>
              </a:spcAft>
              <a:buSzPts val="1100"/>
              <a:buChar char="○"/>
            </a:pPr>
            <a:r>
              <a:rPr lang="en"/>
              <a:t>Phase II = ~ 5500 titles </a:t>
            </a:r>
            <a:endParaRPr/>
          </a:p>
          <a:p>
            <a:pPr indent="-298450" lvl="1" marL="914400" rtl="0" algn="l">
              <a:spcBef>
                <a:spcPts val="0"/>
              </a:spcBef>
              <a:spcAft>
                <a:spcPts val="0"/>
              </a:spcAft>
              <a:buSzPts val="1100"/>
              <a:buChar char="○"/>
            </a:pPr>
            <a:r>
              <a:rPr lang="en"/>
              <a:t>Phase III = ~10,000 titles (Assigned but not yet communicated)</a:t>
            </a:r>
            <a:endParaRPr/>
          </a:p>
          <a:p>
            <a:pPr indent="-311150" lvl="0" marL="457200" rtl="0" algn="l">
              <a:spcBef>
                <a:spcPts val="0"/>
              </a:spcBef>
              <a:spcAft>
                <a:spcPts val="0"/>
              </a:spcAft>
              <a:buSzPts val="1300"/>
              <a:buChar char="●"/>
            </a:pPr>
            <a:r>
              <a:rPr lang="en"/>
              <a:t>Once retention commitments are confirmed, title lists will be posted to the </a:t>
            </a:r>
            <a:r>
              <a:rPr lang="en" u="sng">
                <a:solidFill>
                  <a:schemeClr val="hlink"/>
                </a:solidFill>
                <a:hlinkClick r:id="rId3"/>
              </a:rPr>
              <a:t>North/Nord website</a:t>
            </a:r>
            <a:endParaRPr/>
          </a:p>
          <a:p>
            <a:pPr indent="-311150" lvl="0" marL="457200" rtl="0" algn="l">
              <a:spcBef>
                <a:spcPts val="0"/>
              </a:spcBef>
              <a:spcAft>
                <a:spcPts val="0"/>
              </a:spcAft>
              <a:buSzPts val="1300"/>
              <a:buChar char="●"/>
            </a:pPr>
            <a:r>
              <a:rPr lang="en" u="sng">
                <a:solidFill>
                  <a:schemeClr val="hlink"/>
                </a:solidFill>
                <a:hlinkClick r:id="rId4"/>
              </a:rPr>
              <a:t>List of stable repositories of Canadian Gov Docs</a:t>
            </a:r>
            <a:endParaRPr/>
          </a:p>
          <a:p>
            <a:pPr indent="0" lvl="0" marL="914400" rtl="0" algn="l">
              <a:spcBef>
                <a:spcPts val="1200"/>
              </a:spcBef>
              <a:spcAft>
                <a:spcPts val="12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3"/>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Next Steps re: Gov Docs</a:t>
            </a:r>
            <a:endParaRPr/>
          </a:p>
        </p:txBody>
      </p:sp>
      <p:sp>
        <p:nvSpPr>
          <p:cNvPr id="150" name="Google Shape;150;p23"/>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Phase IV list (items with 6-9 holdings across NOS participants) - ~15K items</a:t>
            </a:r>
            <a:endParaRPr/>
          </a:p>
          <a:p>
            <a:pPr indent="-311150" lvl="0" marL="457200" rtl="0" algn="l">
              <a:spcBef>
                <a:spcPts val="0"/>
              </a:spcBef>
              <a:spcAft>
                <a:spcPts val="0"/>
              </a:spcAft>
              <a:buSzPts val="1300"/>
              <a:buChar char="●"/>
            </a:pPr>
            <a:r>
              <a:rPr lang="en"/>
              <a:t>Phase V list (items with 4 or 5 holdings across NOS participants) - ~20K items</a:t>
            </a:r>
            <a:endParaRPr/>
          </a:p>
          <a:p>
            <a:pPr indent="-311150" lvl="0" marL="457200" rtl="0" algn="l">
              <a:spcBef>
                <a:spcPts val="0"/>
              </a:spcBef>
              <a:spcAft>
                <a:spcPts val="0"/>
              </a:spcAft>
              <a:buSzPts val="1300"/>
              <a:buChar char="●"/>
            </a:pPr>
            <a:r>
              <a:rPr lang="en"/>
              <a:t>List of titles ‘Not at LAC’</a:t>
            </a:r>
            <a:endParaRPr/>
          </a:p>
          <a:p>
            <a:pPr indent="-311150" lvl="0" marL="457200" rtl="0" algn="l">
              <a:spcBef>
                <a:spcPts val="0"/>
              </a:spcBef>
              <a:spcAft>
                <a:spcPts val="0"/>
              </a:spcAft>
              <a:buSzPts val="1300"/>
              <a:buChar char="●"/>
            </a:pPr>
            <a:r>
              <a:rPr lang="en"/>
              <a:t>Retention re-allocations across the Phases</a:t>
            </a:r>
            <a:endParaRPr/>
          </a:p>
          <a:p>
            <a:pPr indent="-311150" lvl="0" marL="457200" rtl="0" algn="l">
              <a:spcBef>
                <a:spcPts val="0"/>
              </a:spcBef>
              <a:spcAft>
                <a:spcPts val="0"/>
              </a:spcAft>
              <a:buSzPts val="1300"/>
              <a:buChar char="●"/>
            </a:pPr>
            <a:r>
              <a:rPr lang="en"/>
              <a:t>Then… </a:t>
            </a:r>
            <a:endParaRPr/>
          </a:p>
          <a:p>
            <a:pPr indent="-311150" lvl="0" marL="457200" rtl="0" algn="l">
              <a:spcBef>
                <a:spcPts val="0"/>
              </a:spcBef>
              <a:spcAft>
                <a:spcPts val="0"/>
              </a:spcAft>
              <a:buSzPts val="1300"/>
              <a:buChar char="●"/>
            </a:pPr>
            <a:r>
              <a:rPr lang="en"/>
              <a:t>Widely Held Serials!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4"/>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Indigenous Works Stream</a:t>
            </a:r>
            <a:endParaRPr/>
          </a:p>
        </p:txBody>
      </p:sp>
      <p:sp>
        <p:nvSpPr>
          <p:cNvPr id="156" name="Google Shape;156;p24"/>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Sheila Laroque, July 12, 2023</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5"/>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Statement of Intention</a:t>
            </a:r>
            <a:endParaRPr/>
          </a:p>
        </p:txBody>
      </p:sp>
      <p:sp>
        <p:nvSpPr>
          <p:cNvPr id="162" name="Google Shape;162;p25"/>
          <p:cNvSpPr txBox="1"/>
          <p:nvPr>
            <p:ph idx="1" type="body"/>
          </p:nvPr>
        </p:nvSpPr>
        <p:spPr>
          <a:xfrm>
            <a:off x="661350" y="2078875"/>
            <a:ext cx="7756800" cy="27903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1200"/>
              </a:spcAft>
              <a:buSzPts val="1018"/>
              <a:buNone/>
            </a:pPr>
            <a:r>
              <a:rPr lang="en" sz="1587">
                <a:solidFill>
                  <a:srgbClr val="303030"/>
                </a:solidFill>
                <a:highlight>
                  <a:srgbClr val="FFFFFF"/>
                </a:highlight>
                <a:latin typeface="Roboto"/>
                <a:ea typeface="Roboto"/>
                <a:cs typeface="Roboto"/>
                <a:sym typeface="Roboto"/>
              </a:rPr>
              <a:t>Along with a Land Acknowledgement, this statement of intention outlines our </a:t>
            </a:r>
            <a:r>
              <a:rPr b="1" lang="en" sz="1587">
                <a:solidFill>
                  <a:srgbClr val="303030"/>
                </a:solidFill>
                <a:highlight>
                  <a:srgbClr val="FFFFFF"/>
                </a:highlight>
                <a:latin typeface="Roboto"/>
                <a:ea typeface="Roboto"/>
                <a:cs typeface="Roboto"/>
                <a:sym typeface="Roboto"/>
              </a:rPr>
              <a:t>commitment to engagement, listening and learning, and collaboration. </a:t>
            </a:r>
            <a:r>
              <a:rPr lang="en" sz="1587">
                <a:solidFill>
                  <a:srgbClr val="303030"/>
                </a:solidFill>
                <a:highlight>
                  <a:srgbClr val="FFFFFF"/>
                </a:highlight>
                <a:latin typeface="Roboto"/>
                <a:ea typeface="Roboto"/>
                <a:cs typeface="Roboto"/>
                <a:sym typeface="Roboto"/>
              </a:rPr>
              <a:t>Our intention with this shared print program is to </a:t>
            </a:r>
            <a:r>
              <a:rPr b="1" lang="en" sz="1587">
                <a:solidFill>
                  <a:srgbClr val="303030"/>
                </a:solidFill>
                <a:highlight>
                  <a:srgbClr val="FFFFFF"/>
                </a:highlight>
                <a:latin typeface="Roboto"/>
                <a:ea typeface="Roboto"/>
                <a:cs typeface="Roboto"/>
                <a:sym typeface="Roboto"/>
              </a:rPr>
              <a:t>prioritize and build upon relationships</a:t>
            </a:r>
            <a:r>
              <a:rPr lang="en" sz="1587">
                <a:solidFill>
                  <a:srgbClr val="303030"/>
                </a:solidFill>
                <a:highlight>
                  <a:srgbClr val="FFFFFF"/>
                </a:highlight>
                <a:latin typeface="Roboto"/>
                <a:ea typeface="Roboto"/>
                <a:cs typeface="Roboto"/>
                <a:sym typeface="Roboto"/>
              </a:rPr>
              <a:t> with our partners first. Without our project partners and our relationships current and future, we would not be able to conduct our work. We </a:t>
            </a:r>
            <a:r>
              <a:rPr b="1" lang="en" sz="1587">
                <a:solidFill>
                  <a:srgbClr val="303030"/>
                </a:solidFill>
                <a:highlight>
                  <a:srgbClr val="FFFFFF"/>
                </a:highlight>
                <a:latin typeface="Roboto"/>
                <a:ea typeface="Roboto"/>
                <a:cs typeface="Roboto"/>
                <a:sym typeface="Roboto"/>
              </a:rPr>
              <a:t>commit for this project to be a discussion, a call for collaboration, a chance to rethink the colonial structures </a:t>
            </a:r>
            <a:r>
              <a:rPr lang="en" sz="1587">
                <a:solidFill>
                  <a:srgbClr val="303030"/>
                </a:solidFill>
                <a:highlight>
                  <a:srgbClr val="FFFFFF"/>
                </a:highlight>
                <a:latin typeface="Roboto"/>
                <a:ea typeface="Roboto"/>
                <a:cs typeface="Roboto"/>
                <a:sym typeface="Roboto"/>
              </a:rPr>
              <a:t>embedded within Shared Print practices to date. Our ideas of how this work might be done </a:t>
            </a:r>
            <a:r>
              <a:rPr b="1" lang="en" sz="1587">
                <a:solidFill>
                  <a:srgbClr val="303030"/>
                </a:solidFill>
                <a:highlight>
                  <a:srgbClr val="FFFFFF"/>
                </a:highlight>
                <a:latin typeface="Roboto"/>
                <a:ea typeface="Roboto"/>
                <a:cs typeface="Roboto"/>
                <a:sym typeface="Roboto"/>
              </a:rPr>
              <a:t>will evolve based on what we hear from our partners and the communities we hope to work with.</a:t>
            </a:r>
            <a:r>
              <a:rPr lang="en" sz="1587">
                <a:solidFill>
                  <a:srgbClr val="303030"/>
                </a:solidFill>
                <a:highlight>
                  <a:srgbClr val="FFFFFF"/>
                </a:highlight>
                <a:latin typeface="Roboto"/>
                <a:ea typeface="Roboto"/>
                <a:cs typeface="Roboto"/>
                <a:sym typeface="Roboto"/>
              </a:rPr>
              <a:t> Learning about how we can work collaboratively is our first priority as we listen to new ideas around access and stewardship for shared print.</a:t>
            </a:r>
            <a:endParaRPr sz="1402"/>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6"/>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Student Projects</a:t>
            </a:r>
            <a:endParaRPr/>
          </a:p>
        </p:txBody>
      </p:sp>
      <p:sp>
        <p:nvSpPr>
          <p:cNvPr id="168" name="Google Shape;168;p26"/>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Who has been creating and publishing Indigenous Works?</a:t>
            </a:r>
            <a:endParaRPr b="1"/>
          </a:p>
          <a:p>
            <a:pPr indent="0" lvl="0" marL="0" rtl="0" algn="l">
              <a:spcBef>
                <a:spcPts val="1200"/>
              </a:spcBef>
              <a:spcAft>
                <a:spcPts val="0"/>
              </a:spcAft>
              <a:buNone/>
            </a:pPr>
            <a:r>
              <a:rPr b="1" lang="en"/>
              <a:t>Jillian Metchooyeah</a:t>
            </a:r>
            <a:r>
              <a:rPr lang="en"/>
              <a:t> - </a:t>
            </a:r>
            <a:r>
              <a:rPr lang="en" u="sng">
                <a:solidFill>
                  <a:schemeClr val="hlink"/>
                </a:solidFill>
                <a:hlinkClick r:id="rId3"/>
              </a:rPr>
              <a:t>List of Canadian Indigenous Publishers and Organizations</a:t>
            </a:r>
            <a:endParaRPr/>
          </a:p>
          <a:p>
            <a:pPr indent="0" lvl="0" marL="0" rtl="0" algn="l">
              <a:spcBef>
                <a:spcPts val="1200"/>
              </a:spcBef>
              <a:spcAft>
                <a:spcPts val="0"/>
              </a:spcAft>
              <a:buNone/>
            </a:pPr>
            <a:r>
              <a:rPr b="1" lang="en"/>
              <a:t>Laura Reid </a:t>
            </a:r>
            <a:r>
              <a:rPr lang="en"/>
              <a:t>- expanding </a:t>
            </a:r>
            <a:r>
              <a:rPr lang="en" u="sng">
                <a:solidFill>
                  <a:schemeClr val="hlink"/>
                </a:solidFill>
                <a:hlinkClick r:id="rId4"/>
              </a:rPr>
              <a:t>COPPUL’s Indigenous Canadian Historical Serial Publications Dataset</a:t>
            </a:r>
            <a:r>
              <a:rPr lang="en"/>
              <a:t> to include Indigenous periodicals from Eastern Canada</a:t>
            </a:r>
            <a:endParaRPr/>
          </a:p>
          <a:p>
            <a:pPr indent="0" lvl="0" marL="0" rtl="0" algn="l">
              <a:spcBef>
                <a:spcPts val="1200"/>
              </a:spcBef>
              <a:spcAft>
                <a:spcPts val="12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7"/>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NIKLA-ANCLA</a:t>
            </a:r>
            <a:endParaRPr/>
          </a:p>
        </p:txBody>
      </p:sp>
      <p:sp>
        <p:nvSpPr>
          <p:cNvPr id="174" name="Google Shape;174;p27"/>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National Indigenous Knowledge and Language &amp; Alliance | Alliance nationale des </a:t>
            </a:r>
            <a:r>
              <a:rPr lang="en"/>
              <a:t>connaissances et des langues autochtones</a:t>
            </a:r>
            <a:endParaRPr/>
          </a:p>
          <a:p>
            <a:pPr indent="0" lvl="0" marL="0" rtl="0" algn="l">
              <a:spcBef>
                <a:spcPts val="1200"/>
              </a:spcBef>
              <a:spcAft>
                <a:spcPts val="0"/>
              </a:spcAft>
              <a:buNone/>
            </a:pPr>
            <a:r>
              <a:rPr lang="en" u="sng">
                <a:solidFill>
                  <a:schemeClr val="hlink"/>
                </a:solidFill>
                <a:hlinkClick r:id="rId3"/>
              </a:rPr>
              <a:t>https://www.nikla-ancla.com/</a:t>
            </a:r>
            <a:endParaRPr/>
          </a:p>
          <a:p>
            <a:pPr indent="0" lvl="0" marL="0" rtl="0" algn="l">
              <a:spcBef>
                <a:spcPts val="1200"/>
              </a:spcBef>
              <a:spcAft>
                <a:spcPts val="12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8"/>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Language Materials? </a:t>
            </a:r>
            <a:endParaRPr/>
          </a:p>
        </p:txBody>
      </p:sp>
      <p:sp>
        <p:nvSpPr>
          <p:cNvPr id="180" name="Google Shape;180;p28"/>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Carving out our space - the post-digitization phase. Can materials be shared or returned?</a:t>
            </a:r>
            <a:endParaRPr/>
          </a:p>
          <a:p>
            <a:pPr indent="0" lvl="0" marL="0" rtl="0" algn="l">
              <a:spcBef>
                <a:spcPts val="1200"/>
              </a:spcBef>
              <a:spcAft>
                <a:spcPts val="0"/>
              </a:spcAft>
              <a:buNone/>
            </a:pPr>
            <a:r>
              <a:rPr lang="en"/>
              <a:t>Scope of shared print. </a:t>
            </a:r>
            <a:endParaRPr/>
          </a:p>
          <a:p>
            <a:pPr indent="0" lvl="0" marL="0" rtl="0" algn="l">
              <a:spcBef>
                <a:spcPts val="1200"/>
              </a:spcBef>
              <a:spcAft>
                <a:spcPts val="0"/>
              </a:spcAft>
              <a:buNone/>
            </a:pPr>
            <a:r>
              <a:rPr lang="en"/>
              <a:t>Is our role connecting digitization projects with libraries that contain print materials? </a:t>
            </a:r>
            <a:endParaRPr/>
          </a:p>
          <a:p>
            <a:pPr indent="0" lvl="0" marL="0" rtl="0" algn="l">
              <a:spcBef>
                <a:spcPts val="1200"/>
              </a:spcBef>
              <a:spcAft>
                <a:spcPts val="12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9"/>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Catching Up the Catalogue</a:t>
            </a:r>
            <a:endParaRPr/>
          </a:p>
        </p:txBody>
      </p:sp>
      <p:sp>
        <p:nvSpPr>
          <p:cNvPr id="186" name="Google Shape;186;p29"/>
          <p:cNvSpPr txBox="1"/>
          <p:nvPr>
            <p:ph idx="1" type="body"/>
          </p:nvPr>
        </p:nvSpPr>
        <p:spPr>
          <a:xfrm>
            <a:off x="7651475" y="2882400"/>
            <a:ext cx="18180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100">
                <a:solidFill>
                  <a:srgbClr val="000000"/>
                </a:solidFill>
                <a:latin typeface="Arial"/>
                <a:ea typeface="Arial"/>
                <a:cs typeface="Arial"/>
                <a:sym typeface="Arial"/>
              </a:rPr>
              <a:t>Photo by</a:t>
            </a:r>
            <a:r>
              <a:rPr lang="en" sz="1100">
                <a:solidFill>
                  <a:srgbClr val="000000"/>
                </a:solidFill>
                <a:uFill>
                  <a:noFill/>
                </a:uFill>
                <a:latin typeface="Arial"/>
                <a:ea typeface="Arial"/>
                <a:cs typeface="Arial"/>
                <a:sym typeface="Arial"/>
                <a:hlinkClick r:id="rId3">
                  <a:extLst>
                    <a:ext uri="{A12FA001-AC4F-418D-AE19-62706E023703}">
                      <ahyp:hlinkClr val="tx"/>
                    </a:ext>
                  </a:extLst>
                </a:hlinkClick>
              </a:rPr>
              <a:t> </a:t>
            </a:r>
            <a:r>
              <a:rPr lang="en" sz="1100" u="sng">
                <a:solidFill>
                  <a:schemeClr val="hlink"/>
                </a:solidFill>
                <a:latin typeface="Arial"/>
                <a:ea typeface="Arial"/>
                <a:cs typeface="Arial"/>
                <a:sym typeface="Arial"/>
                <a:hlinkClick r:id="rId4"/>
              </a:rPr>
              <a:t>Keagan Henman</a:t>
            </a:r>
            <a:r>
              <a:rPr lang="en" sz="1100">
                <a:solidFill>
                  <a:srgbClr val="000000"/>
                </a:solidFill>
                <a:latin typeface="Arial"/>
                <a:ea typeface="Arial"/>
                <a:cs typeface="Arial"/>
                <a:sym typeface="Arial"/>
              </a:rPr>
              <a:t> on</a:t>
            </a:r>
            <a:r>
              <a:rPr lang="en" sz="1100">
                <a:solidFill>
                  <a:srgbClr val="000000"/>
                </a:solidFill>
                <a:uFill>
                  <a:noFill/>
                </a:uFill>
                <a:latin typeface="Arial"/>
                <a:ea typeface="Arial"/>
                <a:cs typeface="Arial"/>
                <a:sym typeface="Arial"/>
                <a:hlinkClick r:id="rId5">
                  <a:extLst>
                    <a:ext uri="{A12FA001-AC4F-418D-AE19-62706E023703}">
                      <ahyp:hlinkClr val="tx"/>
                    </a:ext>
                  </a:extLst>
                </a:hlinkClick>
              </a:rPr>
              <a:t> </a:t>
            </a:r>
            <a:r>
              <a:rPr lang="en" sz="1100" u="sng">
                <a:solidFill>
                  <a:schemeClr val="hlink"/>
                </a:solidFill>
                <a:latin typeface="Arial"/>
                <a:ea typeface="Arial"/>
                <a:cs typeface="Arial"/>
                <a:sym typeface="Arial"/>
                <a:hlinkClick r:id="rId6"/>
              </a:rPr>
              <a:t>Unsplash</a:t>
            </a:r>
            <a:endParaRPr/>
          </a:p>
        </p:txBody>
      </p:sp>
      <p:pic>
        <p:nvPicPr>
          <p:cNvPr id="187" name="Google Shape;187;p29"/>
          <p:cNvPicPr preferRelativeResize="0"/>
          <p:nvPr/>
        </p:nvPicPr>
        <p:blipFill>
          <a:blip r:embed="rId7">
            <a:alphaModFix/>
          </a:blip>
          <a:stretch>
            <a:fillRect/>
          </a:stretch>
        </p:blipFill>
        <p:spPr>
          <a:xfrm>
            <a:off x="2719391" y="1992875"/>
            <a:ext cx="4932086" cy="32896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0"/>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Canadiana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1"/>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Canadian University Press Project</a:t>
            </a:r>
            <a:endParaRPr/>
          </a:p>
        </p:txBody>
      </p:sp>
      <p:sp>
        <p:nvSpPr>
          <p:cNvPr id="198" name="Google Shape;198;p31"/>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17 libraries participating</a:t>
            </a:r>
            <a:endParaRPr/>
          </a:p>
          <a:p>
            <a:pPr indent="-311150" lvl="0" marL="457200" rtl="0" algn="l">
              <a:spcBef>
                <a:spcPts val="0"/>
              </a:spcBef>
              <a:spcAft>
                <a:spcPts val="0"/>
              </a:spcAft>
              <a:buSzPts val="1300"/>
              <a:buChar char="●"/>
            </a:pPr>
            <a:r>
              <a:rPr lang="en"/>
              <a:t>Marc extracts have been loaded into Gold Rush</a:t>
            </a:r>
            <a:endParaRPr/>
          </a:p>
          <a:p>
            <a:pPr indent="-311150" lvl="0" marL="457200" rtl="0" algn="l">
              <a:spcBef>
                <a:spcPts val="0"/>
              </a:spcBef>
              <a:spcAft>
                <a:spcPts val="0"/>
              </a:spcAft>
              <a:buSzPts val="1300"/>
              <a:buChar char="●"/>
            </a:pPr>
            <a:r>
              <a:rPr lang="en"/>
              <a:t>Awaiting final indexing before diving into the overlap analysis</a:t>
            </a:r>
            <a:endParaRPr/>
          </a:p>
          <a:p>
            <a:pPr indent="-311150" lvl="0" marL="457200" rtl="0" algn="l">
              <a:spcBef>
                <a:spcPts val="0"/>
              </a:spcBef>
              <a:spcAft>
                <a:spcPts val="0"/>
              </a:spcAft>
              <a:buSzPts val="1300"/>
              <a:buChar char="●"/>
            </a:pPr>
            <a:r>
              <a:rPr lang="en"/>
              <a:t>Metadata messiness - a common problem to overcome!</a:t>
            </a:r>
            <a:endParaRPr/>
          </a:p>
          <a:p>
            <a:pPr indent="-311150" lvl="0" marL="457200" rtl="0" algn="l">
              <a:spcBef>
                <a:spcPts val="0"/>
              </a:spcBef>
              <a:spcAft>
                <a:spcPts val="0"/>
              </a:spcAft>
              <a:buSzPts val="1300"/>
              <a:buChar char="●"/>
            </a:pPr>
            <a:r>
              <a:rPr lang="en"/>
              <a:t>To be distributed soon - a survey about prospective print collecting of your own Institutional Press’s publications</a:t>
            </a:r>
            <a:endParaRPr/>
          </a:p>
          <a:p>
            <a:pPr indent="-311150" lvl="0" marL="457200" rtl="0" algn="l">
              <a:spcBef>
                <a:spcPts val="0"/>
              </a:spcBef>
              <a:spcAft>
                <a:spcPts val="0"/>
              </a:spcAft>
              <a:buSzPts val="1300"/>
              <a:buChar char="●"/>
            </a:pPr>
            <a:r>
              <a:rPr lang="en"/>
              <a:t>Aim to complete the project by December</a:t>
            </a:r>
            <a:endParaRPr/>
          </a:p>
          <a:p>
            <a:pPr indent="-311150" lvl="0" marL="457200" rtl="0" algn="l">
              <a:spcBef>
                <a:spcPts val="0"/>
              </a:spcBef>
              <a:spcAft>
                <a:spcPts val="0"/>
              </a:spcAft>
              <a:buSzPts val="1300"/>
              <a:buChar char="●"/>
            </a:pPr>
            <a:r>
              <a:rPr lang="en"/>
              <a:t>Planning for the next project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txBox="1"/>
          <p:nvPr>
            <p:ph idx="1" type="body"/>
          </p:nvPr>
        </p:nvSpPr>
        <p:spPr>
          <a:xfrm>
            <a:off x="727650" y="1406925"/>
            <a:ext cx="7688700" cy="30996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lang="en" sz="1500">
                <a:solidFill>
                  <a:srgbClr val="303030"/>
                </a:solidFill>
                <a:highlight>
                  <a:srgbClr val="FFFFFF"/>
                </a:highlight>
                <a:latin typeface="Roboto"/>
                <a:ea typeface="Roboto"/>
                <a:cs typeface="Roboto"/>
                <a:sym typeface="Roboto"/>
              </a:rPr>
              <a:t>North/Nord acknowledges that we are on the traditional territories and homelands of many Indigenous peoples, who have existed here since time immemorial. Many Indigenous Peoples call the territories in which North/Nord works home including First Nations, Métis and Inuit. We uphold relationships and seek to collaborate with all Indigenous peoples to share truth, reconciliation and learning.</a:t>
            </a:r>
            <a:endParaRPr sz="1500">
              <a:solidFill>
                <a:srgbClr val="303030"/>
              </a:solidFill>
              <a:highlight>
                <a:srgbClr val="FFFFFF"/>
              </a:highlight>
              <a:latin typeface="Roboto"/>
              <a:ea typeface="Roboto"/>
              <a:cs typeface="Roboto"/>
              <a:sym typeface="Roboto"/>
            </a:endParaRPr>
          </a:p>
          <a:p>
            <a:pPr indent="0" lvl="0" marL="0" rtl="0" algn="ctr">
              <a:spcBef>
                <a:spcPts val="1200"/>
              </a:spcBef>
              <a:spcAft>
                <a:spcPts val="0"/>
              </a:spcAft>
              <a:buNone/>
            </a:pPr>
            <a:r>
              <a:t/>
            </a:r>
            <a:endParaRPr sz="1500">
              <a:solidFill>
                <a:srgbClr val="303030"/>
              </a:solidFill>
              <a:highlight>
                <a:srgbClr val="FFFFFF"/>
              </a:highlight>
              <a:latin typeface="Roboto"/>
              <a:ea typeface="Roboto"/>
              <a:cs typeface="Roboto"/>
              <a:sym typeface="Roboto"/>
            </a:endParaRPr>
          </a:p>
          <a:p>
            <a:pPr indent="0" lvl="0" marL="0" rtl="0" algn="ctr">
              <a:spcBef>
                <a:spcPts val="1200"/>
              </a:spcBef>
              <a:spcAft>
                <a:spcPts val="1200"/>
              </a:spcAft>
              <a:buNone/>
            </a:pPr>
            <a:r>
              <a:rPr lang="en" sz="1500">
                <a:solidFill>
                  <a:srgbClr val="303030"/>
                </a:solidFill>
                <a:highlight>
                  <a:srgbClr val="FFFFFF"/>
                </a:highlight>
                <a:latin typeface="Roboto"/>
                <a:ea typeface="Roboto"/>
                <a:cs typeface="Roboto"/>
                <a:sym typeface="Roboto"/>
              </a:rPr>
              <a:t>North/Nord reconnaît que nous sommes sur les territoires traditionnels et les terres d’origine de nombreux peuples autochtones, qui existent ici depuis des temps immémoriaux. De nombreux peuples autochtones considèrent les territoires dans lesquels North/Nord travaille chez eux, y compris les Premières Nations, les Métis et les Inuits. Nous entretenons des relations et cherchons à collaborer avec tous les peuples autochtones pour partager la vérité, la réconciliation et l’apprentissage.</a:t>
            </a:r>
            <a:endParaRPr sz="1500">
              <a:solidFill>
                <a:srgbClr val="303030"/>
              </a:solidFill>
              <a:highlight>
                <a:srgbClr val="FFFFFF"/>
              </a:highlight>
              <a:latin typeface="Roboto"/>
              <a:ea typeface="Roboto"/>
              <a:cs typeface="Roboto"/>
              <a:sym typeface="Roboto"/>
            </a:endParaRPr>
          </a:p>
        </p:txBody>
      </p:sp>
      <p:cxnSp>
        <p:nvCxnSpPr>
          <p:cNvPr id="94" name="Google Shape;94;p14"/>
          <p:cNvCxnSpPr/>
          <p:nvPr/>
        </p:nvCxnSpPr>
        <p:spPr>
          <a:xfrm>
            <a:off x="544600" y="2851625"/>
            <a:ext cx="8161500" cy="0"/>
          </a:xfrm>
          <a:prstGeom prst="straightConnector1">
            <a:avLst/>
          </a:prstGeom>
          <a:noFill/>
          <a:ln cap="flat" cmpd="sng" w="28575">
            <a:solidFill>
              <a:srgbClr val="1155CC"/>
            </a:solidFill>
            <a:prstDash val="solid"/>
            <a:round/>
            <a:headEnd len="med" w="med" type="none"/>
            <a:tailEnd len="med" w="med"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2"/>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Program Evaluation - Focus Groups</a:t>
            </a:r>
            <a:endParaRPr/>
          </a:p>
        </p:txBody>
      </p:sp>
      <p:sp>
        <p:nvSpPr>
          <p:cNvPr id="204" name="Google Shape;204;p32"/>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500">
                <a:solidFill>
                  <a:srgbClr val="000000"/>
                </a:solidFill>
                <a:highlight>
                  <a:srgbClr val="FFFFFF"/>
                </a:highlight>
                <a:latin typeface="Calibri"/>
                <a:ea typeface="Calibri"/>
                <a:cs typeface="Calibri"/>
                <a:sym typeface="Calibri"/>
              </a:rPr>
              <a:t>Technical services cluster:</a:t>
            </a:r>
            <a:r>
              <a:rPr lang="en" sz="1500">
                <a:solidFill>
                  <a:srgbClr val="000000"/>
                </a:solidFill>
                <a:highlight>
                  <a:srgbClr val="FFFFFF"/>
                </a:highlight>
                <a:uFill>
                  <a:noFill/>
                </a:uFill>
                <a:latin typeface="Calibri"/>
                <a:ea typeface="Calibri"/>
                <a:cs typeface="Calibri"/>
                <a:sym typeface="Calibri"/>
                <a:hlinkClick r:id="rId3">
                  <a:extLst>
                    <a:ext uri="{A12FA001-AC4F-418D-AE19-62706E023703}">
                      <ahyp:hlinkClr val="tx"/>
                    </a:ext>
                  </a:extLst>
                </a:hlinkClick>
              </a:rPr>
              <a:t> </a:t>
            </a:r>
            <a:r>
              <a:rPr lang="en" sz="1500" u="sng">
                <a:solidFill>
                  <a:srgbClr val="1155CC"/>
                </a:solidFill>
                <a:highlight>
                  <a:srgbClr val="FFFFFF"/>
                </a:highlight>
                <a:latin typeface="Calibri"/>
                <a:ea typeface="Calibri"/>
                <a:cs typeface="Calibri"/>
                <a:sym typeface="Calibri"/>
                <a:hlinkClick r:id="rId4">
                  <a:extLst>
                    <a:ext uri="{A12FA001-AC4F-418D-AE19-62706E023703}">
                      <ahyp:hlinkClr val="tx"/>
                    </a:ext>
                  </a:extLst>
                </a:hlinkClick>
              </a:rPr>
              <a:t>Tuesday, July 18</a:t>
            </a:r>
            <a:r>
              <a:rPr lang="en" sz="1500">
                <a:solidFill>
                  <a:srgbClr val="000000"/>
                </a:solidFill>
                <a:highlight>
                  <a:srgbClr val="FFFFFF"/>
                </a:highlight>
                <a:latin typeface="Calibri"/>
                <a:ea typeface="Calibri"/>
                <a:cs typeface="Calibri"/>
                <a:sym typeface="Calibri"/>
              </a:rPr>
              <a:t> OR</a:t>
            </a:r>
            <a:r>
              <a:rPr lang="en" sz="1500">
                <a:solidFill>
                  <a:srgbClr val="000000"/>
                </a:solidFill>
                <a:highlight>
                  <a:srgbClr val="FFFFFF"/>
                </a:highlight>
                <a:uFill>
                  <a:noFill/>
                </a:uFill>
                <a:latin typeface="Calibri"/>
                <a:ea typeface="Calibri"/>
                <a:cs typeface="Calibri"/>
                <a:sym typeface="Calibri"/>
                <a:hlinkClick r:id="rId5">
                  <a:extLst>
                    <a:ext uri="{A12FA001-AC4F-418D-AE19-62706E023703}">
                      <ahyp:hlinkClr val="tx"/>
                    </a:ext>
                  </a:extLst>
                </a:hlinkClick>
              </a:rPr>
              <a:t> </a:t>
            </a:r>
            <a:r>
              <a:rPr lang="en" sz="1500" u="sng">
                <a:solidFill>
                  <a:srgbClr val="1155CC"/>
                </a:solidFill>
                <a:highlight>
                  <a:srgbClr val="FFFFFF"/>
                </a:highlight>
                <a:latin typeface="Calibri"/>
                <a:ea typeface="Calibri"/>
                <a:cs typeface="Calibri"/>
                <a:sym typeface="Calibri"/>
                <a:hlinkClick r:id="rId6">
                  <a:extLst>
                    <a:ext uri="{A12FA001-AC4F-418D-AE19-62706E023703}">
                      <ahyp:hlinkClr val="tx"/>
                    </a:ext>
                  </a:extLst>
                </a:hlinkClick>
              </a:rPr>
              <a:t>Wednesday, August 2</a:t>
            </a:r>
            <a:r>
              <a:rPr lang="en" sz="1500">
                <a:solidFill>
                  <a:srgbClr val="000000"/>
                </a:solidFill>
                <a:highlight>
                  <a:srgbClr val="FFFFFF"/>
                </a:highlight>
                <a:latin typeface="Calibri"/>
                <a:ea typeface="Calibri"/>
                <a:cs typeface="Calibri"/>
                <a:sym typeface="Calibri"/>
              </a:rPr>
              <a:t> </a:t>
            </a:r>
            <a:endParaRPr sz="1500">
              <a:solidFill>
                <a:srgbClr val="000000"/>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500">
              <a:solidFill>
                <a:srgbClr val="000000"/>
              </a:solidFill>
              <a:highlight>
                <a:srgbClr val="FFFFFF"/>
              </a:highlight>
              <a:latin typeface="Calibri"/>
              <a:ea typeface="Calibri"/>
              <a:cs typeface="Calibri"/>
              <a:sym typeface="Calibri"/>
            </a:endParaRPr>
          </a:p>
          <a:p>
            <a:pPr indent="0" lvl="0" marL="0" rtl="0" algn="l">
              <a:spcBef>
                <a:spcPts val="0"/>
              </a:spcBef>
              <a:spcAft>
                <a:spcPts val="0"/>
              </a:spcAft>
              <a:buNone/>
            </a:pPr>
            <a:r>
              <a:rPr lang="en" sz="1500">
                <a:solidFill>
                  <a:srgbClr val="000000"/>
                </a:solidFill>
                <a:highlight>
                  <a:srgbClr val="FFFFFF"/>
                </a:highlight>
                <a:latin typeface="Calibri"/>
                <a:ea typeface="Calibri"/>
                <a:cs typeface="Calibri"/>
                <a:sym typeface="Calibri"/>
              </a:rPr>
              <a:t>Collections cluster:</a:t>
            </a:r>
            <a:r>
              <a:rPr lang="en" sz="1500">
                <a:solidFill>
                  <a:srgbClr val="000000"/>
                </a:solidFill>
                <a:highlight>
                  <a:srgbClr val="FFFFFF"/>
                </a:highlight>
                <a:uFill>
                  <a:noFill/>
                </a:uFill>
                <a:latin typeface="Calibri"/>
                <a:ea typeface="Calibri"/>
                <a:cs typeface="Calibri"/>
                <a:sym typeface="Calibri"/>
                <a:hlinkClick r:id="rId7">
                  <a:extLst>
                    <a:ext uri="{A12FA001-AC4F-418D-AE19-62706E023703}">
                      <ahyp:hlinkClr val="tx"/>
                    </a:ext>
                  </a:extLst>
                </a:hlinkClick>
              </a:rPr>
              <a:t> </a:t>
            </a:r>
            <a:r>
              <a:rPr lang="en" sz="1500" u="sng">
                <a:solidFill>
                  <a:srgbClr val="1155CC"/>
                </a:solidFill>
                <a:highlight>
                  <a:srgbClr val="FFFFFF"/>
                </a:highlight>
                <a:latin typeface="Calibri"/>
                <a:ea typeface="Calibri"/>
                <a:cs typeface="Calibri"/>
                <a:sym typeface="Calibri"/>
                <a:hlinkClick r:id="rId8">
                  <a:extLst>
                    <a:ext uri="{A12FA001-AC4F-418D-AE19-62706E023703}">
                      <ahyp:hlinkClr val="tx"/>
                    </a:ext>
                  </a:extLst>
                </a:hlinkClick>
              </a:rPr>
              <a:t>Wednesday, July 19</a:t>
            </a:r>
            <a:r>
              <a:rPr lang="en" sz="1500">
                <a:solidFill>
                  <a:srgbClr val="000000"/>
                </a:solidFill>
                <a:highlight>
                  <a:srgbClr val="FFFFFF"/>
                </a:highlight>
                <a:latin typeface="Calibri"/>
                <a:ea typeface="Calibri"/>
                <a:cs typeface="Calibri"/>
                <a:sym typeface="Calibri"/>
              </a:rPr>
              <a:t> OR</a:t>
            </a:r>
            <a:r>
              <a:rPr lang="en" sz="1500">
                <a:solidFill>
                  <a:srgbClr val="000000"/>
                </a:solidFill>
                <a:highlight>
                  <a:srgbClr val="FFFFFF"/>
                </a:highlight>
                <a:uFill>
                  <a:noFill/>
                </a:uFill>
                <a:latin typeface="Calibri"/>
                <a:ea typeface="Calibri"/>
                <a:cs typeface="Calibri"/>
                <a:sym typeface="Calibri"/>
                <a:hlinkClick r:id="rId9">
                  <a:extLst>
                    <a:ext uri="{A12FA001-AC4F-418D-AE19-62706E023703}">
                      <ahyp:hlinkClr val="tx"/>
                    </a:ext>
                  </a:extLst>
                </a:hlinkClick>
              </a:rPr>
              <a:t> </a:t>
            </a:r>
            <a:r>
              <a:rPr lang="en" sz="1500" u="sng">
                <a:solidFill>
                  <a:srgbClr val="1155CC"/>
                </a:solidFill>
                <a:highlight>
                  <a:srgbClr val="FFFFFF"/>
                </a:highlight>
                <a:latin typeface="Calibri"/>
                <a:ea typeface="Calibri"/>
                <a:cs typeface="Calibri"/>
                <a:sym typeface="Calibri"/>
                <a:hlinkClick r:id="rId10">
                  <a:extLst>
                    <a:ext uri="{A12FA001-AC4F-418D-AE19-62706E023703}">
                      <ahyp:hlinkClr val="tx"/>
                    </a:ext>
                  </a:extLst>
                </a:hlinkClick>
              </a:rPr>
              <a:t>Thursday, August 3</a:t>
            </a:r>
            <a:r>
              <a:rPr lang="en" sz="1500">
                <a:solidFill>
                  <a:srgbClr val="000000"/>
                </a:solidFill>
                <a:highlight>
                  <a:srgbClr val="FFFFFF"/>
                </a:highlight>
                <a:latin typeface="Calibri"/>
                <a:ea typeface="Calibri"/>
                <a:cs typeface="Calibri"/>
                <a:sym typeface="Calibri"/>
              </a:rPr>
              <a:t> </a:t>
            </a:r>
            <a:endParaRPr sz="1500">
              <a:solidFill>
                <a:srgbClr val="000000"/>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500">
              <a:solidFill>
                <a:srgbClr val="000000"/>
              </a:solidFill>
              <a:highlight>
                <a:srgbClr val="FFFFFF"/>
              </a:highlight>
              <a:latin typeface="Calibri"/>
              <a:ea typeface="Calibri"/>
              <a:cs typeface="Calibri"/>
              <a:sym typeface="Calibri"/>
            </a:endParaRPr>
          </a:p>
          <a:p>
            <a:pPr indent="0" lvl="0" marL="0" rtl="0" algn="l">
              <a:spcBef>
                <a:spcPts val="0"/>
              </a:spcBef>
              <a:spcAft>
                <a:spcPts val="0"/>
              </a:spcAft>
              <a:buNone/>
            </a:pPr>
            <a:r>
              <a:rPr lang="en" sz="1500">
                <a:solidFill>
                  <a:srgbClr val="000000"/>
                </a:solidFill>
                <a:highlight>
                  <a:srgbClr val="FFFFFF"/>
                </a:highlight>
                <a:latin typeface="Calibri"/>
                <a:ea typeface="Calibri"/>
                <a:cs typeface="Calibri"/>
                <a:sym typeface="Calibri"/>
              </a:rPr>
              <a:t>AUL/Admin cluster:</a:t>
            </a:r>
            <a:r>
              <a:rPr lang="en" sz="1500">
                <a:solidFill>
                  <a:srgbClr val="000000"/>
                </a:solidFill>
                <a:highlight>
                  <a:srgbClr val="FFFFFF"/>
                </a:highlight>
                <a:uFill>
                  <a:noFill/>
                </a:uFill>
                <a:latin typeface="Calibri"/>
                <a:ea typeface="Calibri"/>
                <a:cs typeface="Calibri"/>
                <a:sym typeface="Calibri"/>
                <a:hlinkClick r:id="rId11">
                  <a:extLst>
                    <a:ext uri="{A12FA001-AC4F-418D-AE19-62706E023703}">
                      <ahyp:hlinkClr val="tx"/>
                    </a:ext>
                  </a:extLst>
                </a:hlinkClick>
              </a:rPr>
              <a:t> </a:t>
            </a:r>
            <a:r>
              <a:rPr lang="en" sz="1500" u="sng">
                <a:solidFill>
                  <a:srgbClr val="1155CC"/>
                </a:solidFill>
                <a:highlight>
                  <a:srgbClr val="FFFFFF"/>
                </a:highlight>
                <a:latin typeface="Calibri"/>
                <a:ea typeface="Calibri"/>
                <a:cs typeface="Calibri"/>
                <a:sym typeface="Calibri"/>
                <a:hlinkClick r:id="rId12">
                  <a:extLst>
                    <a:ext uri="{A12FA001-AC4F-418D-AE19-62706E023703}">
                      <ahyp:hlinkClr val="tx"/>
                    </a:ext>
                  </a:extLst>
                </a:hlinkClick>
              </a:rPr>
              <a:t>Thursday, July 20</a:t>
            </a:r>
            <a:r>
              <a:rPr lang="en" sz="1500">
                <a:solidFill>
                  <a:srgbClr val="000000"/>
                </a:solidFill>
                <a:highlight>
                  <a:srgbClr val="FFFFFF"/>
                </a:highlight>
                <a:latin typeface="Calibri"/>
                <a:ea typeface="Calibri"/>
                <a:cs typeface="Calibri"/>
                <a:sym typeface="Calibri"/>
              </a:rPr>
              <a:t> OR</a:t>
            </a:r>
            <a:r>
              <a:rPr lang="en" sz="1500">
                <a:solidFill>
                  <a:srgbClr val="000000"/>
                </a:solidFill>
                <a:highlight>
                  <a:srgbClr val="FFFFFF"/>
                </a:highlight>
                <a:uFill>
                  <a:noFill/>
                </a:uFill>
                <a:latin typeface="Calibri"/>
                <a:ea typeface="Calibri"/>
                <a:cs typeface="Calibri"/>
                <a:sym typeface="Calibri"/>
                <a:hlinkClick r:id="rId13">
                  <a:extLst>
                    <a:ext uri="{A12FA001-AC4F-418D-AE19-62706E023703}">
                      <ahyp:hlinkClr val="tx"/>
                    </a:ext>
                  </a:extLst>
                </a:hlinkClick>
              </a:rPr>
              <a:t> </a:t>
            </a:r>
            <a:r>
              <a:rPr lang="en" sz="1500" u="sng">
                <a:solidFill>
                  <a:srgbClr val="1155CC"/>
                </a:solidFill>
                <a:highlight>
                  <a:srgbClr val="FFFFFF"/>
                </a:highlight>
                <a:latin typeface="Calibri"/>
                <a:ea typeface="Calibri"/>
                <a:cs typeface="Calibri"/>
                <a:sym typeface="Calibri"/>
                <a:hlinkClick r:id="rId14">
                  <a:extLst>
                    <a:ext uri="{A12FA001-AC4F-418D-AE19-62706E023703}">
                      <ahyp:hlinkClr val="tx"/>
                    </a:ext>
                  </a:extLst>
                </a:hlinkClick>
              </a:rPr>
              <a:t>Tuesday, August 1</a:t>
            </a:r>
            <a:r>
              <a:rPr lang="en" sz="1500">
                <a:solidFill>
                  <a:srgbClr val="000000"/>
                </a:solidFill>
                <a:highlight>
                  <a:srgbClr val="FFFFFF"/>
                </a:highlight>
                <a:latin typeface="Calibri"/>
                <a:ea typeface="Calibri"/>
                <a:cs typeface="Calibri"/>
                <a:sym typeface="Calibri"/>
              </a:rPr>
              <a:t> </a:t>
            </a:r>
            <a:endParaRPr sz="1500">
              <a:solidFill>
                <a:srgbClr val="000000"/>
              </a:solidFill>
              <a:highlight>
                <a:srgbClr val="FFFFFF"/>
              </a:highlight>
              <a:latin typeface="Calibri"/>
              <a:ea typeface="Calibri"/>
              <a:cs typeface="Calibri"/>
              <a:sym typeface="Calibri"/>
            </a:endParaRPr>
          </a:p>
          <a:p>
            <a:pPr indent="0" lvl="0" marL="0" rtl="0" algn="l">
              <a:spcBef>
                <a:spcPts val="0"/>
              </a:spcBef>
              <a:spcAft>
                <a:spcPts val="12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3"/>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Presentations</a:t>
            </a:r>
            <a:endParaRPr/>
          </a:p>
        </p:txBody>
      </p:sp>
      <p:sp>
        <p:nvSpPr>
          <p:cNvPr id="210" name="Google Shape;210;p33"/>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u="sng">
                <a:solidFill>
                  <a:schemeClr val="hlink"/>
                </a:solidFill>
                <a:hlinkClick r:id="rId3"/>
              </a:rPr>
              <a:t>Print Archive Network Forum at ALA Annual 2023</a:t>
            </a:r>
            <a:endParaRPr/>
          </a:p>
          <a:p>
            <a:pPr indent="-311150" lvl="0" marL="457200" rtl="0" algn="l">
              <a:spcBef>
                <a:spcPts val="0"/>
              </a:spcBef>
              <a:spcAft>
                <a:spcPts val="0"/>
              </a:spcAft>
              <a:buSzPts val="1300"/>
              <a:buChar char="●"/>
            </a:pPr>
            <a:r>
              <a:rPr lang="en"/>
              <a:t>Workshop on Retention Statements - Wednesday, September 27th, 2023 at 11am PT</a:t>
            </a:r>
            <a:endParaRPr/>
          </a:p>
          <a:p>
            <a:pPr indent="-311150" lvl="0" marL="457200" rtl="0" algn="l">
              <a:spcBef>
                <a:spcPts val="0"/>
              </a:spcBef>
              <a:spcAft>
                <a:spcPts val="0"/>
              </a:spcAft>
              <a:buSzPts val="1300"/>
              <a:buChar char="●"/>
            </a:pPr>
            <a:r>
              <a:rPr lang="en"/>
              <a:t>Workshop on Weeding - January 2024, exact date TBD</a:t>
            </a:r>
            <a:endParaRPr/>
          </a:p>
          <a:p>
            <a:pPr indent="-311150" lvl="0" marL="457200" rtl="0" algn="l">
              <a:spcBef>
                <a:spcPts val="0"/>
              </a:spcBef>
              <a:spcAft>
                <a:spcPts val="0"/>
              </a:spcAft>
              <a:buSzPts val="1300"/>
              <a:buChar char="●"/>
            </a:pPr>
            <a:r>
              <a:rPr lang="en"/>
              <a:t>Workshop on Collection Analysis - May 2024, exact date TBD</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We invite your feedback!</a:t>
            </a:r>
            <a:endParaRPr/>
          </a:p>
        </p:txBody>
      </p:sp>
      <p:sp>
        <p:nvSpPr>
          <p:cNvPr id="216" name="Google Shape;216;p3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Please submit your recommendations or questions to us via this </a:t>
            </a:r>
            <a:r>
              <a:rPr lang="en" u="sng">
                <a:solidFill>
                  <a:schemeClr val="hlink"/>
                </a:solidFill>
                <a:hlinkClick r:id="rId3"/>
              </a:rPr>
              <a:t>Google form</a:t>
            </a:r>
            <a:r>
              <a:rPr lang="en"/>
              <a:t> (can be anonymous) or directly via email to </a:t>
            </a:r>
            <a:r>
              <a:rPr lang="en" u="sng">
                <a:solidFill>
                  <a:schemeClr val="hlink"/>
                </a:solidFill>
                <a:hlinkClick r:id="rId4"/>
              </a:rPr>
              <a:t>north.nord.sharedprint@gmail.com</a:t>
            </a:r>
            <a:endParaRPr/>
          </a:p>
          <a:p>
            <a:pPr indent="0" lvl="0" marL="0" rtl="0" algn="l">
              <a:spcBef>
                <a:spcPts val="1200"/>
              </a:spcBef>
              <a:spcAft>
                <a:spcPts val="120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5"/>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Questions? Comments?</a:t>
            </a:r>
            <a:endParaRPr/>
          </a:p>
        </p:txBody>
      </p:sp>
      <p:sp>
        <p:nvSpPr>
          <p:cNvPr id="222" name="Google Shape;222;p35"/>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Sheila Laroque - </a:t>
            </a:r>
            <a:r>
              <a:rPr lang="en" u="sng">
                <a:solidFill>
                  <a:schemeClr val="hlink"/>
                </a:solidFill>
                <a:hlinkClick r:id="rId3"/>
              </a:rPr>
              <a:t>sheila.laroque@usask.ca</a:t>
            </a:r>
            <a:endParaRPr/>
          </a:p>
          <a:p>
            <a:pPr indent="0" lvl="0" marL="0" rtl="0" algn="l">
              <a:spcBef>
                <a:spcPts val="1200"/>
              </a:spcBef>
              <a:spcAft>
                <a:spcPts val="1200"/>
              </a:spcAft>
              <a:buNone/>
            </a:pPr>
            <a:r>
              <a:rPr lang="en"/>
              <a:t>Trish Chatterley - </a:t>
            </a:r>
            <a:r>
              <a:rPr lang="en" u="sng">
                <a:solidFill>
                  <a:schemeClr val="hlink"/>
                </a:solidFill>
                <a:hlinkClick r:id="rId4"/>
              </a:rPr>
              <a:t>north.nord.sharedprint@gmail.com</a:t>
            </a:r>
            <a:r>
              <a:rPr lang="en"/>
              <a:t> </a:t>
            </a:r>
            <a:endParaRPr/>
          </a:p>
        </p:txBody>
      </p:sp>
      <p:pic>
        <p:nvPicPr>
          <p:cNvPr id="223" name="Google Shape;223;p35"/>
          <p:cNvPicPr preferRelativeResize="0"/>
          <p:nvPr/>
        </p:nvPicPr>
        <p:blipFill>
          <a:blip r:embed="rId5">
            <a:alphaModFix/>
          </a:blip>
          <a:stretch>
            <a:fillRect/>
          </a:stretch>
        </p:blipFill>
        <p:spPr>
          <a:xfrm>
            <a:off x="4776787" y="0"/>
            <a:ext cx="3857626" cy="51435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p36"/>
          <p:cNvPicPr preferRelativeResize="0"/>
          <p:nvPr/>
        </p:nvPicPr>
        <p:blipFill>
          <a:blip r:embed="rId3">
            <a:alphaModFix/>
          </a:blip>
          <a:stretch>
            <a:fillRect/>
          </a:stretch>
        </p:blipFill>
        <p:spPr>
          <a:xfrm>
            <a:off x="7" y="3416255"/>
            <a:ext cx="4122745" cy="936044"/>
          </a:xfrm>
          <a:prstGeom prst="rect">
            <a:avLst/>
          </a:prstGeom>
          <a:noFill/>
          <a:ln>
            <a:noFill/>
          </a:ln>
        </p:spPr>
      </p:pic>
      <p:pic>
        <p:nvPicPr>
          <p:cNvPr id="229" name="Google Shape;229;p36"/>
          <p:cNvPicPr preferRelativeResize="0"/>
          <p:nvPr/>
        </p:nvPicPr>
        <p:blipFill>
          <a:blip r:embed="rId4">
            <a:alphaModFix/>
          </a:blip>
          <a:stretch>
            <a:fillRect/>
          </a:stretch>
        </p:blipFill>
        <p:spPr>
          <a:xfrm>
            <a:off x="3615399" y="631900"/>
            <a:ext cx="1913200" cy="1504926"/>
          </a:xfrm>
          <a:prstGeom prst="rect">
            <a:avLst/>
          </a:prstGeom>
          <a:noFill/>
          <a:ln>
            <a:noFill/>
          </a:ln>
        </p:spPr>
      </p:pic>
      <p:pic>
        <p:nvPicPr>
          <p:cNvPr id="230" name="Google Shape;230;p36"/>
          <p:cNvPicPr preferRelativeResize="0"/>
          <p:nvPr/>
        </p:nvPicPr>
        <p:blipFill>
          <a:blip r:embed="rId5">
            <a:alphaModFix/>
          </a:blip>
          <a:stretch>
            <a:fillRect/>
          </a:stretch>
        </p:blipFill>
        <p:spPr>
          <a:xfrm>
            <a:off x="75650" y="2037191"/>
            <a:ext cx="7495899" cy="1096719"/>
          </a:xfrm>
          <a:prstGeom prst="rect">
            <a:avLst/>
          </a:prstGeom>
          <a:noFill/>
          <a:ln>
            <a:noFill/>
          </a:ln>
        </p:spPr>
      </p:pic>
      <p:pic>
        <p:nvPicPr>
          <p:cNvPr id="231" name="Google Shape;231;p36"/>
          <p:cNvPicPr preferRelativeResize="0"/>
          <p:nvPr/>
        </p:nvPicPr>
        <p:blipFill>
          <a:blip r:embed="rId6">
            <a:alphaModFix/>
          </a:blip>
          <a:stretch>
            <a:fillRect/>
          </a:stretch>
        </p:blipFill>
        <p:spPr>
          <a:xfrm>
            <a:off x="643457" y="4523425"/>
            <a:ext cx="7246034" cy="620087"/>
          </a:xfrm>
          <a:prstGeom prst="rect">
            <a:avLst/>
          </a:prstGeom>
          <a:noFill/>
          <a:ln>
            <a:noFill/>
          </a:ln>
        </p:spPr>
      </p:pic>
      <p:pic>
        <p:nvPicPr>
          <p:cNvPr id="232" name="Google Shape;232;p36"/>
          <p:cNvPicPr preferRelativeResize="0"/>
          <p:nvPr/>
        </p:nvPicPr>
        <p:blipFill>
          <a:blip r:embed="rId7">
            <a:alphaModFix/>
          </a:blip>
          <a:stretch>
            <a:fillRect/>
          </a:stretch>
        </p:blipFill>
        <p:spPr>
          <a:xfrm>
            <a:off x="5926784" y="665925"/>
            <a:ext cx="3058391" cy="1622175"/>
          </a:xfrm>
          <a:prstGeom prst="rect">
            <a:avLst/>
          </a:prstGeom>
          <a:noFill/>
          <a:ln>
            <a:noFill/>
          </a:ln>
        </p:spPr>
      </p:pic>
      <p:pic>
        <p:nvPicPr>
          <p:cNvPr id="233" name="Google Shape;233;p36"/>
          <p:cNvPicPr preferRelativeResize="0"/>
          <p:nvPr/>
        </p:nvPicPr>
        <p:blipFill>
          <a:blip r:embed="rId8">
            <a:alphaModFix/>
          </a:blip>
          <a:stretch>
            <a:fillRect/>
          </a:stretch>
        </p:blipFill>
        <p:spPr>
          <a:xfrm>
            <a:off x="4122750" y="3529733"/>
            <a:ext cx="5021250" cy="722330"/>
          </a:xfrm>
          <a:prstGeom prst="rect">
            <a:avLst/>
          </a:prstGeom>
          <a:noFill/>
          <a:ln>
            <a:noFill/>
          </a:ln>
        </p:spPr>
      </p:pic>
      <p:pic>
        <p:nvPicPr>
          <p:cNvPr id="234" name="Google Shape;234;p36"/>
          <p:cNvPicPr preferRelativeResize="0"/>
          <p:nvPr/>
        </p:nvPicPr>
        <p:blipFill>
          <a:blip r:embed="rId9">
            <a:alphaModFix/>
          </a:blip>
          <a:stretch>
            <a:fillRect/>
          </a:stretch>
        </p:blipFill>
        <p:spPr>
          <a:xfrm>
            <a:off x="113450" y="514656"/>
            <a:ext cx="3279450" cy="1672520"/>
          </a:xfrm>
          <a:prstGeom prst="rect">
            <a:avLst/>
          </a:prstGeom>
          <a:noFill/>
          <a:ln>
            <a:noFill/>
          </a:ln>
        </p:spPr>
      </p:pic>
      <p:sp>
        <p:nvSpPr>
          <p:cNvPr id="235" name="Google Shape;235;p36"/>
          <p:cNvSpPr txBox="1"/>
          <p:nvPr/>
        </p:nvSpPr>
        <p:spPr>
          <a:xfrm>
            <a:off x="136150" y="0"/>
            <a:ext cx="6255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sp>
        <p:nvSpPr>
          <p:cNvPr id="236" name="Google Shape;236;p36"/>
          <p:cNvSpPr txBox="1"/>
          <p:nvPr/>
        </p:nvSpPr>
        <p:spPr>
          <a:xfrm>
            <a:off x="3022225" y="60500"/>
            <a:ext cx="24885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latin typeface="Lato"/>
                <a:ea typeface="Lato"/>
                <a:cs typeface="Lato"/>
                <a:sym typeface="Lato"/>
              </a:rPr>
              <a:t>Thank you to our funders!</a:t>
            </a:r>
            <a:endParaRPr b="1" sz="1500">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5"/>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Today’s Plan</a:t>
            </a:r>
            <a:endParaRPr/>
          </a:p>
        </p:txBody>
      </p:sp>
      <p:sp>
        <p:nvSpPr>
          <p:cNvPr id="100" name="Google Shape;100;p15"/>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Intro to North/Nord Program</a:t>
            </a:r>
            <a:endParaRPr/>
          </a:p>
          <a:p>
            <a:pPr indent="-311150" lvl="0" marL="457200" rtl="0" algn="l">
              <a:spcBef>
                <a:spcPts val="0"/>
              </a:spcBef>
              <a:spcAft>
                <a:spcPts val="0"/>
              </a:spcAft>
              <a:buSzPts val="1300"/>
              <a:buChar char="●"/>
            </a:pPr>
            <a:r>
              <a:rPr lang="en"/>
              <a:t>Project Stream Updates</a:t>
            </a:r>
            <a:endParaRPr/>
          </a:p>
          <a:p>
            <a:pPr indent="-298450" lvl="1" marL="914400" rtl="0" algn="l">
              <a:spcBef>
                <a:spcPts val="0"/>
              </a:spcBef>
              <a:spcAft>
                <a:spcPts val="0"/>
              </a:spcAft>
              <a:buSzPts val="1100"/>
              <a:buChar char="○"/>
            </a:pPr>
            <a:r>
              <a:rPr lang="en"/>
              <a:t>Government Documents</a:t>
            </a:r>
            <a:endParaRPr/>
          </a:p>
          <a:p>
            <a:pPr indent="-298450" lvl="1" marL="914400" rtl="0" algn="l">
              <a:spcBef>
                <a:spcPts val="0"/>
              </a:spcBef>
              <a:spcAft>
                <a:spcPts val="0"/>
              </a:spcAft>
              <a:buSzPts val="1100"/>
              <a:buChar char="○"/>
            </a:pPr>
            <a:r>
              <a:rPr lang="en"/>
              <a:t>Indigenous Works</a:t>
            </a:r>
            <a:endParaRPr/>
          </a:p>
          <a:p>
            <a:pPr indent="-298450" lvl="1" marL="914400" rtl="0" algn="l">
              <a:spcBef>
                <a:spcPts val="0"/>
              </a:spcBef>
              <a:spcAft>
                <a:spcPts val="0"/>
              </a:spcAft>
              <a:buSzPts val="1100"/>
              <a:buChar char="○"/>
            </a:pPr>
            <a:r>
              <a:rPr lang="en"/>
              <a:t>Canadiana</a:t>
            </a:r>
            <a:endParaRPr/>
          </a:p>
          <a:p>
            <a:pPr indent="-311150" lvl="0" marL="457200" rtl="0" algn="l">
              <a:spcBef>
                <a:spcPts val="0"/>
              </a:spcBef>
              <a:spcAft>
                <a:spcPts val="0"/>
              </a:spcAft>
              <a:buSzPts val="1300"/>
              <a:buChar char="●"/>
            </a:pPr>
            <a:r>
              <a:rPr lang="en"/>
              <a:t>Program Evaluation</a:t>
            </a:r>
            <a:endParaRPr/>
          </a:p>
          <a:p>
            <a:pPr indent="-311150" lvl="0" marL="457200" rtl="0" algn="l">
              <a:spcBef>
                <a:spcPts val="0"/>
              </a:spcBef>
              <a:spcAft>
                <a:spcPts val="0"/>
              </a:spcAft>
              <a:buSzPts val="1300"/>
              <a:buChar char="●"/>
            </a:pPr>
            <a:r>
              <a:rPr lang="en"/>
              <a:t>Discussion &amp; Questions</a:t>
            </a:r>
            <a:endParaRPr/>
          </a:p>
          <a:p>
            <a:pPr indent="0" lvl="0" marL="0" rtl="0" algn="l">
              <a:spcBef>
                <a:spcPts val="1200"/>
              </a:spcBef>
              <a:spcAft>
                <a:spcPts val="1200"/>
              </a:spcAft>
              <a:buNone/>
            </a:pPr>
            <a:r>
              <a:t/>
            </a:r>
            <a:endParaRPr/>
          </a:p>
        </p:txBody>
      </p:sp>
      <p:pic>
        <p:nvPicPr>
          <p:cNvPr id="101" name="Google Shape;101;p15"/>
          <p:cNvPicPr preferRelativeResize="0"/>
          <p:nvPr/>
        </p:nvPicPr>
        <p:blipFill>
          <a:blip r:embed="rId3">
            <a:alphaModFix/>
          </a:blip>
          <a:stretch>
            <a:fillRect/>
          </a:stretch>
        </p:blipFill>
        <p:spPr>
          <a:xfrm>
            <a:off x="5879451" y="3021500"/>
            <a:ext cx="2745902" cy="18301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6"/>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2307"/>
              <a:buFont typeface="Arial"/>
              <a:buNone/>
            </a:pPr>
            <a:r>
              <a:rPr lang="en"/>
              <a:t>What is a Shared Print Program?</a:t>
            </a:r>
            <a:endParaRPr/>
          </a:p>
        </p:txBody>
      </p:sp>
      <p:sp>
        <p:nvSpPr>
          <p:cNvPr id="107" name="Google Shape;107;p16"/>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sz="1500">
                <a:solidFill>
                  <a:srgbClr val="000000"/>
                </a:solidFill>
              </a:rPr>
              <a:t>Coordinated effort to assign collective responsibility for the preservation of physical library materials</a:t>
            </a:r>
            <a:endParaRPr sz="1500">
              <a:solidFill>
                <a:srgbClr val="000000"/>
              </a:solidFill>
            </a:endParaRPr>
          </a:p>
          <a:p>
            <a:pPr indent="-311150" lvl="0" marL="457200" rtl="0" algn="l">
              <a:spcBef>
                <a:spcPts val="0"/>
              </a:spcBef>
              <a:spcAft>
                <a:spcPts val="0"/>
              </a:spcAft>
              <a:buSzPts val="1300"/>
              <a:buChar char="●"/>
            </a:pPr>
            <a:r>
              <a:rPr lang="en" sz="1500">
                <a:solidFill>
                  <a:srgbClr val="000000"/>
                </a:solidFill>
              </a:rPr>
              <a:t>Member libraries commit to retain assigned titles for a predetermined period, or transfer material to another library that will retain them ; other libraries may choose to weed those same titles knowing they’re still available via ILL</a:t>
            </a:r>
            <a:endParaRPr sz="1500">
              <a:solidFill>
                <a:srgbClr val="000000"/>
              </a:solidFill>
            </a:endParaRPr>
          </a:p>
          <a:p>
            <a:pPr indent="-311150" lvl="0" marL="457200" rtl="0" algn="l">
              <a:spcBef>
                <a:spcPts val="0"/>
              </a:spcBef>
              <a:spcAft>
                <a:spcPts val="0"/>
              </a:spcAft>
              <a:buSzPts val="1300"/>
              <a:buChar char="●"/>
            </a:pPr>
            <a:r>
              <a:rPr lang="en" sz="1500">
                <a:solidFill>
                  <a:srgbClr val="000000"/>
                </a:solidFill>
              </a:rPr>
              <a:t>Public retention statements are added to marc records to signal to the library to keep the item, and to signal to others that the item is being preserved</a:t>
            </a:r>
            <a:endParaRPr sz="15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7"/>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North/Nord</a:t>
            </a:r>
            <a:endParaRPr/>
          </a:p>
        </p:txBody>
      </p:sp>
      <p:sp>
        <p:nvSpPr>
          <p:cNvPr id="113" name="Google Shape;113;p17"/>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Clr>
                <a:srgbClr val="303030"/>
              </a:buClr>
              <a:buSzPts val="1600"/>
              <a:buChar char="●"/>
            </a:pPr>
            <a:r>
              <a:rPr lang="en" sz="1600">
                <a:solidFill>
                  <a:srgbClr val="303030"/>
                </a:solidFill>
              </a:rPr>
              <a:t>Established August 2021 </a:t>
            </a:r>
            <a:endParaRPr sz="1600">
              <a:solidFill>
                <a:srgbClr val="303030"/>
              </a:solidFill>
            </a:endParaRPr>
          </a:p>
          <a:p>
            <a:pPr indent="-330200" lvl="0" marL="457200" rtl="0" algn="l">
              <a:spcBef>
                <a:spcPts val="0"/>
              </a:spcBef>
              <a:spcAft>
                <a:spcPts val="0"/>
              </a:spcAft>
              <a:buClr>
                <a:srgbClr val="303030"/>
              </a:buClr>
              <a:buSzPts val="1600"/>
              <a:buChar char="●"/>
            </a:pPr>
            <a:r>
              <a:rPr lang="en" sz="1600">
                <a:solidFill>
                  <a:srgbClr val="303030"/>
                </a:solidFill>
              </a:rPr>
              <a:t>“Coordinates the activities of existing regional shared print initiatives and provides a path to participation for other interested libraries not yet in a shared print program.” (</a:t>
            </a:r>
            <a:r>
              <a:rPr lang="en" sz="1600" u="sng">
                <a:solidFill>
                  <a:schemeClr val="accent5"/>
                </a:solidFill>
                <a:hlinkClick r:id="rId3">
                  <a:extLst>
                    <a:ext uri="{A12FA001-AC4F-418D-AE19-62706E023703}">
                      <ahyp:hlinkClr val="tx"/>
                    </a:ext>
                  </a:extLst>
                </a:hlinkClick>
              </a:rPr>
              <a:t>CCPSWG Final Report</a:t>
            </a:r>
            <a:r>
              <a:rPr lang="en" sz="1600">
                <a:solidFill>
                  <a:srgbClr val="303030"/>
                </a:solidFill>
              </a:rPr>
              <a:t>)</a:t>
            </a:r>
            <a:endParaRPr sz="1600">
              <a:solidFill>
                <a:srgbClr val="303030"/>
              </a:solidFill>
            </a:endParaRPr>
          </a:p>
          <a:p>
            <a:pPr indent="-330200" lvl="0" marL="457200" rtl="0" algn="l">
              <a:spcBef>
                <a:spcPts val="0"/>
              </a:spcBef>
              <a:spcAft>
                <a:spcPts val="0"/>
              </a:spcAft>
              <a:buClr>
                <a:srgbClr val="303030"/>
              </a:buClr>
              <a:buSzPts val="1600"/>
              <a:buChar char="●"/>
            </a:pPr>
            <a:r>
              <a:rPr lang="en" sz="1600">
                <a:solidFill>
                  <a:srgbClr val="303030"/>
                </a:solidFill>
              </a:rPr>
              <a:t>Currently funded by Canada’s four regional academic library consortia (COPPUL, OCUL, PBUQ &amp; CAAL), LAC/BAC, CARL, and CULC</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8"/>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Steering Committee</a:t>
            </a:r>
            <a:endParaRPr/>
          </a:p>
        </p:txBody>
      </p:sp>
      <p:pic>
        <p:nvPicPr>
          <p:cNvPr id="119" name="Google Shape;119;p18"/>
          <p:cNvPicPr preferRelativeResize="0"/>
          <p:nvPr/>
        </p:nvPicPr>
        <p:blipFill>
          <a:blip r:embed="rId3">
            <a:alphaModFix/>
          </a:blip>
          <a:stretch>
            <a:fillRect/>
          </a:stretch>
        </p:blipFill>
        <p:spPr>
          <a:xfrm>
            <a:off x="729450" y="1853850"/>
            <a:ext cx="4557431" cy="2984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9"/>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Library Participation in North/Nord</a:t>
            </a:r>
            <a:endParaRPr/>
          </a:p>
        </p:txBody>
      </p:sp>
      <p:sp>
        <p:nvSpPr>
          <p:cNvPr id="125" name="Google Shape;125;p19"/>
          <p:cNvSpPr txBox="1"/>
          <p:nvPr>
            <p:ph idx="1" type="body"/>
          </p:nvPr>
        </p:nvSpPr>
        <p:spPr>
          <a:xfrm>
            <a:off x="729450" y="2078875"/>
            <a:ext cx="7688700" cy="2261100"/>
          </a:xfrm>
          <a:prstGeom prst="rect">
            <a:avLst/>
          </a:prstGeom>
        </p:spPr>
        <p:txBody>
          <a:bodyPr anchorCtr="0" anchor="t" bIns="91425" lIns="91425" spcFirstLastPara="1" rIns="91425" wrap="square" tIns="91425">
            <a:normAutofit lnSpcReduction="20000"/>
          </a:bodyPr>
          <a:lstStyle/>
          <a:p>
            <a:pPr indent="-311150" lvl="0" marL="457200" rtl="0" algn="l">
              <a:spcBef>
                <a:spcPts val="0"/>
              </a:spcBef>
              <a:spcAft>
                <a:spcPts val="0"/>
              </a:spcAft>
              <a:buClr>
                <a:srgbClr val="000000"/>
              </a:buClr>
              <a:buSzPts val="1300"/>
              <a:buChar char="●"/>
            </a:pPr>
            <a:r>
              <a:rPr lang="en">
                <a:solidFill>
                  <a:srgbClr val="000000"/>
                </a:solidFill>
              </a:rPr>
              <a:t>Program Level</a:t>
            </a:r>
            <a:endParaRPr>
              <a:solidFill>
                <a:srgbClr val="000000"/>
              </a:solidFill>
            </a:endParaRPr>
          </a:p>
          <a:p>
            <a:pPr indent="-298450" lvl="1" marL="914400" rtl="0" algn="l">
              <a:spcBef>
                <a:spcPts val="0"/>
              </a:spcBef>
              <a:spcAft>
                <a:spcPts val="0"/>
              </a:spcAft>
              <a:buClr>
                <a:srgbClr val="000000"/>
              </a:buClr>
              <a:buSzPts val="1100"/>
              <a:buChar char="○"/>
            </a:pPr>
            <a:r>
              <a:rPr lang="en">
                <a:solidFill>
                  <a:srgbClr val="000000"/>
                </a:solidFill>
              </a:rPr>
              <a:t>Archive Builder &amp; Archive Holder</a:t>
            </a:r>
            <a:endParaRPr>
              <a:solidFill>
                <a:srgbClr val="000000"/>
              </a:solidFill>
            </a:endParaRPr>
          </a:p>
          <a:p>
            <a:pPr indent="-298450" lvl="1" marL="914400" rtl="0" algn="l">
              <a:spcBef>
                <a:spcPts val="0"/>
              </a:spcBef>
              <a:spcAft>
                <a:spcPts val="0"/>
              </a:spcAft>
              <a:buClr>
                <a:srgbClr val="000000"/>
              </a:buClr>
              <a:buSzPts val="1100"/>
              <a:buChar char="○"/>
            </a:pPr>
            <a:r>
              <a:rPr lang="en">
                <a:solidFill>
                  <a:srgbClr val="000000"/>
                </a:solidFill>
              </a:rPr>
              <a:t>Archive Holder</a:t>
            </a:r>
            <a:endParaRPr>
              <a:solidFill>
                <a:srgbClr val="000000"/>
              </a:solidFill>
            </a:endParaRPr>
          </a:p>
          <a:p>
            <a:pPr indent="-298450" lvl="1" marL="914400" rtl="0" algn="l">
              <a:spcBef>
                <a:spcPts val="0"/>
              </a:spcBef>
              <a:spcAft>
                <a:spcPts val="0"/>
              </a:spcAft>
              <a:buClr>
                <a:srgbClr val="000000"/>
              </a:buClr>
              <a:buSzPts val="1100"/>
              <a:buChar char="○"/>
            </a:pPr>
            <a:r>
              <a:rPr lang="en">
                <a:solidFill>
                  <a:srgbClr val="000000"/>
                </a:solidFill>
              </a:rPr>
              <a:t>Archive Supporter</a:t>
            </a:r>
            <a:endParaRPr>
              <a:solidFill>
                <a:srgbClr val="000000"/>
              </a:solidFill>
            </a:endParaRPr>
          </a:p>
          <a:p>
            <a:pPr indent="-311150" lvl="0" marL="457200" rtl="0" algn="l">
              <a:spcBef>
                <a:spcPts val="0"/>
              </a:spcBef>
              <a:spcAft>
                <a:spcPts val="0"/>
              </a:spcAft>
              <a:buClr>
                <a:srgbClr val="000000"/>
              </a:buClr>
              <a:buSzPts val="1300"/>
              <a:buChar char="●"/>
            </a:pPr>
            <a:r>
              <a:rPr lang="en">
                <a:solidFill>
                  <a:srgbClr val="000000"/>
                </a:solidFill>
              </a:rPr>
              <a:t>Project Level</a:t>
            </a:r>
            <a:endParaRPr>
              <a:solidFill>
                <a:srgbClr val="000000"/>
              </a:solidFill>
            </a:endParaRPr>
          </a:p>
          <a:p>
            <a:pPr indent="-298450" lvl="1" marL="914400" rtl="0" algn="l">
              <a:spcBef>
                <a:spcPts val="0"/>
              </a:spcBef>
              <a:spcAft>
                <a:spcPts val="0"/>
              </a:spcAft>
              <a:buClr>
                <a:srgbClr val="000000"/>
              </a:buClr>
              <a:buSzPts val="1100"/>
              <a:buChar char="○"/>
            </a:pPr>
            <a:r>
              <a:rPr lang="en">
                <a:solidFill>
                  <a:srgbClr val="000000"/>
                </a:solidFill>
              </a:rPr>
              <a:t>By invitation for current projects</a:t>
            </a:r>
            <a:endParaRPr>
              <a:solidFill>
                <a:srgbClr val="000000"/>
              </a:solidFill>
            </a:endParaRPr>
          </a:p>
          <a:p>
            <a:pPr indent="-298450" lvl="1" marL="914400" rtl="0" algn="l">
              <a:spcBef>
                <a:spcPts val="0"/>
              </a:spcBef>
              <a:spcAft>
                <a:spcPts val="0"/>
              </a:spcAft>
              <a:buClr>
                <a:srgbClr val="000000"/>
              </a:buClr>
              <a:buSzPts val="1100"/>
              <a:buChar char="○"/>
            </a:pPr>
            <a:r>
              <a:rPr lang="en">
                <a:solidFill>
                  <a:srgbClr val="000000"/>
                </a:solidFill>
              </a:rPr>
              <a:t>Flexibility to choose in future</a:t>
            </a:r>
            <a:endParaRPr>
              <a:solidFill>
                <a:srgbClr val="000000"/>
              </a:solidFill>
            </a:endParaRPr>
          </a:p>
          <a:p>
            <a:pPr indent="-298450" lvl="1" marL="914400" rtl="0" algn="l">
              <a:spcBef>
                <a:spcPts val="0"/>
              </a:spcBef>
              <a:spcAft>
                <a:spcPts val="0"/>
              </a:spcAft>
              <a:buClr>
                <a:srgbClr val="000000"/>
              </a:buClr>
              <a:buSzPts val="1100"/>
              <a:buChar char="○"/>
            </a:pPr>
            <a:r>
              <a:rPr lang="en">
                <a:solidFill>
                  <a:srgbClr val="000000"/>
                </a:solidFill>
              </a:rPr>
              <a:t>Open to hearing ideas about future projects</a:t>
            </a:r>
            <a:endParaRPr>
              <a:solidFill>
                <a:srgbClr val="000000"/>
              </a:solidFill>
            </a:endParaRPr>
          </a:p>
          <a:p>
            <a:pPr indent="0" lvl="0" marL="0" rtl="0" algn="l">
              <a:spcBef>
                <a:spcPts val="1200"/>
              </a:spcBef>
              <a:spcAft>
                <a:spcPts val="0"/>
              </a:spcAft>
              <a:buNone/>
            </a:pPr>
            <a:r>
              <a:rPr lang="en" u="sng">
                <a:solidFill>
                  <a:schemeClr val="accent5"/>
                </a:solidFill>
                <a:hlinkClick r:id="rId3">
                  <a:extLst>
                    <a:ext uri="{A12FA001-AC4F-418D-AE19-62706E023703}">
                      <ahyp:hlinkClr val="tx"/>
                    </a:ext>
                  </a:extLst>
                </a:hlinkClick>
              </a:rPr>
              <a:t>Link to our Participant Agreement</a:t>
            </a:r>
            <a:endParaRPr>
              <a:solidFill>
                <a:srgbClr val="000000"/>
              </a:solidFill>
            </a:endParaRPr>
          </a:p>
          <a:p>
            <a:pPr indent="0" lvl="0" marL="0" rtl="0" algn="l">
              <a:spcBef>
                <a:spcPts val="1200"/>
              </a:spcBef>
              <a:spcAft>
                <a:spcPts val="1200"/>
              </a:spcAft>
              <a:buNone/>
            </a:pPr>
            <a:r>
              <a:rPr lang="en" u="sng">
                <a:solidFill>
                  <a:schemeClr val="hlink"/>
                </a:solidFill>
                <a:hlinkClick r:id="rId4"/>
              </a:rPr>
              <a:t>Entente de Participation</a:t>
            </a:r>
            <a:endParaRPr>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0"/>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North/Nord Members</a:t>
            </a:r>
            <a:endParaRPr/>
          </a:p>
        </p:txBody>
      </p:sp>
      <p:sp>
        <p:nvSpPr>
          <p:cNvPr id="131" name="Google Shape;131;p20"/>
          <p:cNvSpPr txBox="1"/>
          <p:nvPr/>
        </p:nvSpPr>
        <p:spPr>
          <a:xfrm>
            <a:off x="4455175" y="2117900"/>
            <a:ext cx="4432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sp>
        <p:nvSpPr>
          <p:cNvPr id="132" name="Google Shape;132;p20"/>
          <p:cNvSpPr txBox="1"/>
          <p:nvPr/>
        </p:nvSpPr>
        <p:spPr>
          <a:xfrm>
            <a:off x="4893875" y="1936375"/>
            <a:ext cx="3388800" cy="29184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2400"/>
              </a:spcBef>
              <a:spcAft>
                <a:spcPts val="0"/>
              </a:spcAft>
              <a:buClr>
                <a:srgbClr val="303030"/>
              </a:buClr>
              <a:buSzPts val="1200"/>
              <a:buFont typeface="Lato"/>
              <a:buChar char="●"/>
            </a:pPr>
            <a:r>
              <a:rPr lang="en" sz="1200">
                <a:solidFill>
                  <a:srgbClr val="303030"/>
                </a:solidFill>
                <a:highlight>
                  <a:srgbClr val="FFFFFF"/>
                </a:highlight>
                <a:latin typeface="Lato"/>
                <a:ea typeface="Lato"/>
                <a:cs typeface="Lato"/>
                <a:sym typeface="Lato"/>
              </a:rPr>
              <a:t>Université de Montréal</a:t>
            </a:r>
            <a:endParaRPr sz="1200">
              <a:solidFill>
                <a:srgbClr val="303030"/>
              </a:solidFill>
              <a:highlight>
                <a:srgbClr val="FFFFFF"/>
              </a:highlight>
              <a:latin typeface="Lato"/>
              <a:ea typeface="Lato"/>
              <a:cs typeface="Lato"/>
              <a:sym typeface="Lato"/>
            </a:endParaRPr>
          </a:p>
          <a:p>
            <a:pPr indent="-304800" lvl="0" marL="457200" rtl="0" algn="l">
              <a:lnSpc>
                <a:spcPct val="115000"/>
              </a:lnSpc>
              <a:spcBef>
                <a:spcPts val="0"/>
              </a:spcBef>
              <a:spcAft>
                <a:spcPts val="0"/>
              </a:spcAft>
              <a:buClr>
                <a:srgbClr val="303030"/>
              </a:buClr>
              <a:buSzPts val="1200"/>
              <a:buFont typeface="Lato"/>
              <a:buChar char="●"/>
            </a:pPr>
            <a:r>
              <a:rPr lang="en" sz="1200">
                <a:solidFill>
                  <a:srgbClr val="303030"/>
                </a:solidFill>
                <a:highlight>
                  <a:srgbClr val="FFFFFF"/>
                </a:highlight>
                <a:latin typeface="Lato"/>
                <a:ea typeface="Lato"/>
                <a:cs typeface="Lato"/>
                <a:sym typeface="Lato"/>
              </a:rPr>
              <a:t>University of Alberta</a:t>
            </a:r>
            <a:endParaRPr sz="1200">
              <a:solidFill>
                <a:srgbClr val="303030"/>
              </a:solidFill>
              <a:highlight>
                <a:srgbClr val="FFFFFF"/>
              </a:highlight>
              <a:latin typeface="Lato"/>
              <a:ea typeface="Lato"/>
              <a:cs typeface="Lato"/>
              <a:sym typeface="Lato"/>
            </a:endParaRPr>
          </a:p>
          <a:p>
            <a:pPr indent="-304800" lvl="0" marL="457200" rtl="0" algn="l">
              <a:lnSpc>
                <a:spcPct val="115000"/>
              </a:lnSpc>
              <a:spcBef>
                <a:spcPts val="0"/>
              </a:spcBef>
              <a:spcAft>
                <a:spcPts val="0"/>
              </a:spcAft>
              <a:buClr>
                <a:srgbClr val="303030"/>
              </a:buClr>
              <a:buSzPts val="1200"/>
              <a:buFont typeface="Lato"/>
              <a:buChar char="●"/>
            </a:pPr>
            <a:r>
              <a:rPr lang="en" sz="1200">
                <a:solidFill>
                  <a:srgbClr val="303030"/>
                </a:solidFill>
                <a:highlight>
                  <a:srgbClr val="FFFFFF"/>
                </a:highlight>
                <a:latin typeface="Lato"/>
                <a:ea typeface="Lato"/>
                <a:cs typeface="Lato"/>
                <a:sym typeface="Lato"/>
              </a:rPr>
              <a:t>University of British Columbia</a:t>
            </a:r>
            <a:endParaRPr sz="1200">
              <a:solidFill>
                <a:srgbClr val="303030"/>
              </a:solidFill>
              <a:highlight>
                <a:srgbClr val="FFFFFF"/>
              </a:highlight>
              <a:latin typeface="Lato"/>
              <a:ea typeface="Lato"/>
              <a:cs typeface="Lato"/>
              <a:sym typeface="Lato"/>
            </a:endParaRPr>
          </a:p>
          <a:p>
            <a:pPr indent="-304800" lvl="0" marL="457200" rtl="0" algn="l">
              <a:lnSpc>
                <a:spcPct val="115000"/>
              </a:lnSpc>
              <a:spcBef>
                <a:spcPts val="0"/>
              </a:spcBef>
              <a:spcAft>
                <a:spcPts val="0"/>
              </a:spcAft>
              <a:buClr>
                <a:srgbClr val="303030"/>
              </a:buClr>
              <a:buSzPts val="1200"/>
              <a:buFont typeface="Lato"/>
              <a:buChar char="●"/>
            </a:pPr>
            <a:r>
              <a:rPr lang="en" sz="1200">
                <a:solidFill>
                  <a:srgbClr val="303030"/>
                </a:solidFill>
                <a:highlight>
                  <a:srgbClr val="FFFFFF"/>
                </a:highlight>
                <a:latin typeface="Lato"/>
                <a:ea typeface="Lato"/>
                <a:cs typeface="Lato"/>
                <a:sym typeface="Lato"/>
              </a:rPr>
              <a:t>University of Calgary</a:t>
            </a:r>
            <a:endParaRPr sz="1200">
              <a:solidFill>
                <a:srgbClr val="303030"/>
              </a:solidFill>
              <a:highlight>
                <a:srgbClr val="FFFFFF"/>
              </a:highlight>
              <a:latin typeface="Lato"/>
              <a:ea typeface="Lato"/>
              <a:cs typeface="Lato"/>
              <a:sym typeface="Lato"/>
            </a:endParaRPr>
          </a:p>
          <a:p>
            <a:pPr indent="-304800" lvl="0" marL="457200" rtl="0" algn="l">
              <a:lnSpc>
                <a:spcPct val="115000"/>
              </a:lnSpc>
              <a:spcBef>
                <a:spcPts val="0"/>
              </a:spcBef>
              <a:spcAft>
                <a:spcPts val="0"/>
              </a:spcAft>
              <a:buClr>
                <a:srgbClr val="303030"/>
              </a:buClr>
              <a:buSzPts val="1200"/>
              <a:buFont typeface="Lato"/>
              <a:buChar char="●"/>
            </a:pPr>
            <a:r>
              <a:rPr lang="en" sz="1200">
                <a:solidFill>
                  <a:srgbClr val="303030"/>
                </a:solidFill>
                <a:highlight>
                  <a:srgbClr val="FFFFFF"/>
                </a:highlight>
                <a:latin typeface="Lato"/>
                <a:ea typeface="Lato"/>
                <a:cs typeface="Lato"/>
                <a:sym typeface="Lato"/>
              </a:rPr>
              <a:t>University of Manitoba</a:t>
            </a:r>
            <a:endParaRPr sz="1200">
              <a:solidFill>
                <a:srgbClr val="303030"/>
              </a:solidFill>
              <a:highlight>
                <a:srgbClr val="FFFFFF"/>
              </a:highlight>
              <a:latin typeface="Lato"/>
              <a:ea typeface="Lato"/>
              <a:cs typeface="Lato"/>
              <a:sym typeface="Lato"/>
            </a:endParaRPr>
          </a:p>
          <a:p>
            <a:pPr indent="-304800" lvl="0" marL="457200" rtl="0" algn="l">
              <a:lnSpc>
                <a:spcPct val="115000"/>
              </a:lnSpc>
              <a:spcBef>
                <a:spcPts val="0"/>
              </a:spcBef>
              <a:spcAft>
                <a:spcPts val="0"/>
              </a:spcAft>
              <a:buClr>
                <a:srgbClr val="303030"/>
              </a:buClr>
              <a:buSzPts val="1200"/>
              <a:buFont typeface="Lato"/>
              <a:buChar char="●"/>
            </a:pPr>
            <a:r>
              <a:rPr lang="en" sz="1200">
                <a:solidFill>
                  <a:srgbClr val="303030"/>
                </a:solidFill>
                <a:highlight>
                  <a:srgbClr val="FFFFFF"/>
                </a:highlight>
                <a:latin typeface="Lato"/>
                <a:ea typeface="Lato"/>
                <a:cs typeface="Lato"/>
                <a:sym typeface="Lato"/>
              </a:rPr>
              <a:t>University of Ottawa</a:t>
            </a:r>
            <a:endParaRPr sz="1200">
              <a:solidFill>
                <a:srgbClr val="303030"/>
              </a:solidFill>
              <a:highlight>
                <a:srgbClr val="FFFFFF"/>
              </a:highlight>
              <a:latin typeface="Lato"/>
              <a:ea typeface="Lato"/>
              <a:cs typeface="Lato"/>
              <a:sym typeface="Lato"/>
            </a:endParaRPr>
          </a:p>
          <a:p>
            <a:pPr indent="-304800" lvl="0" marL="457200" rtl="0" algn="l">
              <a:lnSpc>
                <a:spcPct val="115000"/>
              </a:lnSpc>
              <a:spcBef>
                <a:spcPts val="0"/>
              </a:spcBef>
              <a:spcAft>
                <a:spcPts val="0"/>
              </a:spcAft>
              <a:buClr>
                <a:srgbClr val="303030"/>
              </a:buClr>
              <a:buSzPts val="1200"/>
              <a:buFont typeface="Lato"/>
              <a:buChar char="●"/>
            </a:pPr>
            <a:r>
              <a:rPr lang="en" sz="1200">
                <a:solidFill>
                  <a:srgbClr val="303030"/>
                </a:solidFill>
                <a:highlight>
                  <a:srgbClr val="FFFFFF"/>
                </a:highlight>
                <a:latin typeface="Lato"/>
                <a:ea typeface="Lato"/>
                <a:cs typeface="Lato"/>
                <a:sym typeface="Lato"/>
              </a:rPr>
              <a:t>University of Regina</a:t>
            </a:r>
            <a:endParaRPr sz="1200">
              <a:solidFill>
                <a:srgbClr val="303030"/>
              </a:solidFill>
              <a:highlight>
                <a:srgbClr val="FFFFFF"/>
              </a:highlight>
              <a:latin typeface="Lato"/>
              <a:ea typeface="Lato"/>
              <a:cs typeface="Lato"/>
              <a:sym typeface="Lato"/>
            </a:endParaRPr>
          </a:p>
          <a:p>
            <a:pPr indent="-304800" lvl="0" marL="457200" rtl="0" algn="l">
              <a:lnSpc>
                <a:spcPct val="115000"/>
              </a:lnSpc>
              <a:spcBef>
                <a:spcPts val="0"/>
              </a:spcBef>
              <a:spcAft>
                <a:spcPts val="0"/>
              </a:spcAft>
              <a:buClr>
                <a:srgbClr val="303030"/>
              </a:buClr>
              <a:buSzPts val="1200"/>
              <a:buFont typeface="Lato"/>
              <a:buChar char="●"/>
            </a:pPr>
            <a:r>
              <a:rPr lang="en" sz="1200">
                <a:solidFill>
                  <a:srgbClr val="303030"/>
                </a:solidFill>
                <a:highlight>
                  <a:srgbClr val="FFFFFF"/>
                </a:highlight>
                <a:latin typeface="Lato"/>
                <a:ea typeface="Lato"/>
                <a:cs typeface="Lato"/>
                <a:sym typeface="Lato"/>
              </a:rPr>
              <a:t>University of Saskatchewan</a:t>
            </a:r>
            <a:endParaRPr sz="1200">
              <a:solidFill>
                <a:srgbClr val="303030"/>
              </a:solidFill>
              <a:highlight>
                <a:srgbClr val="FFFFFF"/>
              </a:highlight>
              <a:latin typeface="Lato"/>
              <a:ea typeface="Lato"/>
              <a:cs typeface="Lato"/>
              <a:sym typeface="Lato"/>
            </a:endParaRPr>
          </a:p>
          <a:p>
            <a:pPr indent="-304800" lvl="0" marL="457200" rtl="0" algn="l">
              <a:lnSpc>
                <a:spcPct val="115000"/>
              </a:lnSpc>
              <a:spcBef>
                <a:spcPts val="0"/>
              </a:spcBef>
              <a:spcAft>
                <a:spcPts val="0"/>
              </a:spcAft>
              <a:buClr>
                <a:srgbClr val="303030"/>
              </a:buClr>
              <a:buSzPts val="1200"/>
              <a:buFont typeface="Lato"/>
              <a:buChar char="●"/>
            </a:pPr>
            <a:r>
              <a:rPr lang="en" sz="1200">
                <a:solidFill>
                  <a:srgbClr val="303030"/>
                </a:solidFill>
                <a:highlight>
                  <a:srgbClr val="FFFFFF"/>
                </a:highlight>
                <a:latin typeface="Lato"/>
                <a:ea typeface="Lato"/>
                <a:cs typeface="Lato"/>
                <a:sym typeface="Lato"/>
              </a:rPr>
              <a:t>University of Toronto</a:t>
            </a:r>
            <a:endParaRPr sz="1200">
              <a:solidFill>
                <a:srgbClr val="303030"/>
              </a:solidFill>
              <a:highlight>
                <a:srgbClr val="FFFFFF"/>
              </a:highlight>
              <a:latin typeface="Lato"/>
              <a:ea typeface="Lato"/>
              <a:cs typeface="Lato"/>
              <a:sym typeface="Lato"/>
            </a:endParaRPr>
          </a:p>
          <a:p>
            <a:pPr indent="-304800" lvl="0" marL="457200" rtl="0" algn="l">
              <a:lnSpc>
                <a:spcPct val="115000"/>
              </a:lnSpc>
              <a:spcBef>
                <a:spcPts val="0"/>
              </a:spcBef>
              <a:spcAft>
                <a:spcPts val="0"/>
              </a:spcAft>
              <a:buClr>
                <a:srgbClr val="303030"/>
              </a:buClr>
              <a:buSzPts val="1200"/>
              <a:buFont typeface="Lato"/>
              <a:buChar char="●"/>
            </a:pPr>
            <a:r>
              <a:rPr lang="en" sz="1200">
                <a:solidFill>
                  <a:srgbClr val="303030"/>
                </a:solidFill>
                <a:highlight>
                  <a:srgbClr val="FFFFFF"/>
                </a:highlight>
                <a:latin typeface="Lato"/>
                <a:ea typeface="Lato"/>
                <a:cs typeface="Lato"/>
                <a:sym typeface="Lato"/>
              </a:rPr>
              <a:t>University of Victoria</a:t>
            </a:r>
            <a:endParaRPr sz="1200">
              <a:solidFill>
                <a:srgbClr val="303030"/>
              </a:solidFill>
              <a:highlight>
                <a:srgbClr val="FFFFFF"/>
              </a:highlight>
              <a:latin typeface="Lato"/>
              <a:ea typeface="Lato"/>
              <a:cs typeface="Lato"/>
              <a:sym typeface="Lato"/>
            </a:endParaRPr>
          </a:p>
          <a:p>
            <a:pPr indent="-304800" lvl="0" marL="457200" rtl="0" algn="l">
              <a:lnSpc>
                <a:spcPct val="115000"/>
              </a:lnSpc>
              <a:spcBef>
                <a:spcPts val="0"/>
              </a:spcBef>
              <a:spcAft>
                <a:spcPts val="0"/>
              </a:spcAft>
              <a:buClr>
                <a:srgbClr val="303030"/>
              </a:buClr>
              <a:buSzPts val="1200"/>
              <a:buFont typeface="Lato"/>
              <a:buChar char="●"/>
            </a:pPr>
            <a:r>
              <a:rPr lang="en" sz="1200">
                <a:solidFill>
                  <a:srgbClr val="303030"/>
                </a:solidFill>
                <a:highlight>
                  <a:srgbClr val="FFFFFF"/>
                </a:highlight>
                <a:latin typeface="Lato"/>
                <a:ea typeface="Lato"/>
                <a:cs typeface="Lato"/>
                <a:sym typeface="Lato"/>
              </a:rPr>
              <a:t>Vancouver Island University</a:t>
            </a:r>
            <a:endParaRPr sz="1200">
              <a:solidFill>
                <a:srgbClr val="303030"/>
              </a:solidFill>
              <a:highlight>
                <a:srgbClr val="FFFFFF"/>
              </a:highlight>
              <a:latin typeface="Lato"/>
              <a:ea typeface="Lato"/>
              <a:cs typeface="Lato"/>
              <a:sym typeface="Lato"/>
            </a:endParaRPr>
          </a:p>
          <a:p>
            <a:pPr indent="-304800" lvl="0" marL="457200" rtl="0" algn="l">
              <a:lnSpc>
                <a:spcPct val="115000"/>
              </a:lnSpc>
              <a:spcBef>
                <a:spcPts val="0"/>
              </a:spcBef>
              <a:spcAft>
                <a:spcPts val="0"/>
              </a:spcAft>
              <a:buClr>
                <a:srgbClr val="303030"/>
              </a:buClr>
              <a:buSzPts val="1200"/>
              <a:buFont typeface="Lato"/>
              <a:buChar char="●"/>
            </a:pPr>
            <a:r>
              <a:rPr lang="en" sz="1200">
                <a:solidFill>
                  <a:srgbClr val="303030"/>
                </a:solidFill>
                <a:highlight>
                  <a:srgbClr val="FFFFFF"/>
                </a:highlight>
                <a:latin typeface="Lato"/>
                <a:ea typeface="Lato"/>
                <a:cs typeface="Lato"/>
                <a:sym typeface="Lato"/>
              </a:rPr>
              <a:t>Western University</a:t>
            </a:r>
            <a:endParaRPr sz="1200">
              <a:solidFill>
                <a:srgbClr val="303030"/>
              </a:solidFill>
              <a:highlight>
                <a:srgbClr val="FFFFFF"/>
              </a:highlight>
              <a:latin typeface="Lato"/>
              <a:ea typeface="Lato"/>
              <a:cs typeface="Lato"/>
              <a:sym typeface="Lato"/>
            </a:endParaRPr>
          </a:p>
          <a:p>
            <a:pPr indent="-304800" lvl="0" marL="457200" rtl="0" algn="l">
              <a:lnSpc>
                <a:spcPct val="115000"/>
              </a:lnSpc>
              <a:spcBef>
                <a:spcPts val="0"/>
              </a:spcBef>
              <a:spcAft>
                <a:spcPts val="0"/>
              </a:spcAft>
              <a:buClr>
                <a:srgbClr val="303030"/>
              </a:buClr>
              <a:buSzPts val="1200"/>
              <a:buFont typeface="Lato"/>
              <a:buChar char="●"/>
            </a:pPr>
            <a:r>
              <a:rPr lang="en" sz="1200">
                <a:solidFill>
                  <a:srgbClr val="303030"/>
                </a:solidFill>
                <a:highlight>
                  <a:srgbClr val="FFFFFF"/>
                </a:highlight>
                <a:latin typeface="Lato"/>
                <a:ea typeface="Lato"/>
                <a:cs typeface="Lato"/>
                <a:sym typeface="Lato"/>
              </a:rPr>
              <a:t>Wilfrid Laurier University</a:t>
            </a:r>
            <a:endParaRPr sz="1100">
              <a:latin typeface="Lato"/>
              <a:ea typeface="Lato"/>
              <a:cs typeface="Lato"/>
              <a:sym typeface="Lato"/>
            </a:endParaRPr>
          </a:p>
        </p:txBody>
      </p:sp>
      <p:sp>
        <p:nvSpPr>
          <p:cNvPr id="133" name="Google Shape;133;p20"/>
          <p:cNvSpPr txBox="1"/>
          <p:nvPr/>
        </p:nvSpPr>
        <p:spPr>
          <a:xfrm>
            <a:off x="786650" y="1936375"/>
            <a:ext cx="4190400" cy="33741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0"/>
              </a:spcBef>
              <a:spcAft>
                <a:spcPts val="0"/>
              </a:spcAft>
              <a:buSzPts val="1200"/>
              <a:buFont typeface="Lato"/>
              <a:buChar char="●"/>
            </a:pPr>
            <a:r>
              <a:rPr lang="en" sz="1200">
                <a:latin typeface="Lato"/>
                <a:ea typeface="Lato"/>
                <a:cs typeface="Lato"/>
                <a:sym typeface="Lato"/>
              </a:rPr>
              <a:t>Library and Archives Canada</a:t>
            </a:r>
            <a:endParaRPr sz="1200">
              <a:latin typeface="Lato"/>
              <a:ea typeface="Lato"/>
              <a:cs typeface="Lato"/>
              <a:sym typeface="Lato"/>
            </a:endParaRPr>
          </a:p>
          <a:p>
            <a:pPr indent="-304800" lvl="0" marL="457200" rtl="0" algn="l">
              <a:lnSpc>
                <a:spcPct val="115000"/>
              </a:lnSpc>
              <a:spcBef>
                <a:spcPts val="0"/>
              </a:spcBef>
              <a:spcAft>
                <a:spcPts val="0"/>
              </a:spcAft>
              <a:buSzPts val="1200"/>
              <a:buFont typeface="Lato"/>
              <a:buChar char="●"/>
            </a:pPr>
            <a:r>
              <a:rPr lang="en" sz="1200">
                <a:latin typeface="Lato"/>
                <a:ea typeface="Lato"/>
                <a:cs typeface="Lato"/>
                <a:sym typeface="Lato"/>
              </a:rPr>
              <a:t>Bibliothèque et Archives nationales du Québec</a:t>
            </a:r>
            <a:endParaRPr sz="1200">
              <a:latin typeface="Lato"/>
              <a:ea typeface="Lato"/>
              <a:cs typeface="Lato"/>
              <a:sym typeface="Lato"/>
            </a:endParaRPr>
          </a:p>
          <a:p>
            <a:pPr indent="-304800" lvl="0" marL="457200" rtl="0" algn="l">
              <a:lnSpc>
                <a:spcPct val="115000"/>
              </a:lnSpc>
              <a:spcBef>
                <a:spcPts val="0"/>
              </a:spcBef>
              <a:spcAft>
                <a:spcPts val="0"/>
              </a:spcAft>
              <a:buSzPts val="1200"/>
              <a:buFont typeface="Lato"/>
              <a:buChar char="●"/>
            </a:pPr>
            <a:r>
              <a:rPr lang="en" sz="1200">
                <a:latin typeface="Lato"/>
                <a:ea typeface="Lato"/>
                <a:cs typeface="Lato"/>
                <a:sym typeface="Lato"/>
              </a:rPr>
              <a:t>Federal Science Libraries Network</a:t>
            </a:r>
            <a:endParaRPr sz="1200">
              <a:latin typeface="Lato"/>
              <a:ea typeface="Lato"/>
              <a:cs typeface="Lato"/>
              <a:sym typeface="Lato"/>
            </a:endParaRPr>
          </a:p>
          <a:p>
            <a:pPr indent="-304800" lvl="0" marL="457200" rtl="0" algn="l">
              <a:lnSpc>
                <a:spcPct val="115000"/>
              </a:lnSpc>
              <a:spcBef>
                <a:spcPts val="0"/>
              </a:spcBef>
              <a:spcAft>
                <a:spcPts val="0"/>
              </a:spcAft>
              <a:buSzPts val="1200"/>
              <a:buFont typeface="Lato"/>
              <a:buChar char="●"/>
            </a:pPr>
            <a:r>
              <a:rPr lang="en" sz="1200">
                <a:latin typeface="Lato"/>
                <a:ea typeface="Lato"/>
                <a:cs typeface="Lato"/>
                <a:sym typeface="Lato"/>
              </a:rPr>
              <a:t>Ottawa Public Library</a:t>
            </a:r>
            <a:endParaRPr sz="1200">
              <a:latin typeface="Lato"/>
              <a:ea typeface="Lato"/>
              <a:cs typeface="Lato"/>
              <a:sym typeface="Lato"/>
            </a:endParaRPr>
          </a:p>
          <a:p>
            <a:pPr indent="-304800" lvl="0" marL="457200" rtl="0" algn="l">
              <a:lnSpc>
                <a:spcPct val="115000"/>
              </a:lnSpc>
              <a:spcBef>
                <a:spcPts val="0"/>
              </a:spcBef>
              <a:spcAft>
                <a:spcPts val="0"/>
              </a:spcAft>
              <a:buSzPts val="1200"/>
              <a:buFont typeface="Lato"/>
              <a:buChar char="●"/>
            </a:pPr>
            <a:r>
              <a:rPr lang="en" sz="1200">
                <a:latin typeface="Lato"/>
                <a:ea typeface="Lato"/>
                <a:cs typeface="Lato"/>
                <a:sym typeface="Lato"/>
              </a:rPr>
              <a:t>Toronto Public Library</a:t>
            </a:r>
            <a:endParaRPr sz="1200">
              <a:latin typeface="Lato"/>
              <a:ea typeface="Lato"/>
              <a:cs typeface="Lato"/>
              <a:sym typeface="Lato"/>
            </a:endParaRPr>
          </a:p>
          <a:p>
            <a:pPr indent="-304800" lvl="0" marL="457200" rtl="0" algn="l">
              <a:lnSpc>
                <a:spcPct val="115000"/>
              </a:lnSpc>
              <a:spcBef>
                <a:spcPts val="0"/>
              </a:spcBef>
              <a:spcAft>
                <a:spcPts val="0"/>
              </a:spcAft>
              <a:buSzPts val="1200"/>
              <a:buFont typeface="Lato"/>
              <a:buChar char="●"/>
            </a:pPr>
            <a:r>
              <a:rPr lang="en" sz="1200">
                <a:latin typeface="Lato"/>
                <a:ea typeface="Lato"/>
                <a:cs typeface="Lato"/>
                <a:sym typeface="Lato"/>
              </a:rPr>
              <a:t>Brock University</a:t>
            </a:r>
            <a:endParaRPr sz="1200">
              <a:latin typeface="Lato"/>
              <a:ea typeface="Lato"/>
              <a:cs typeface="Lato"/>
              <a:sym typeface="Lato"/>
            </a:endParaRPr>
          </a:p>
          <a:p>
            <a:pPr indent="-304800" lvl="0" marL="457200" rtl="0" algn="l">
              <a:lnSpc>
                <a:spcPct val="115000"/>
              </a:lnSpc>
              <a:spcBef>
                <a:spcPts val="0"/>
              </a:spcBef>
              <a:spcAft>
                <a:spcPts val="0"/>
              </a:spcAft>
              <a:buSzPts val="1200"/>
              <a:buFont typeface="Lato"/>
              <a:buChar char="●"/>
            </a:pPr>
            <a:r>
              <a:rPr lang="en" sz="1200">
                <a:latin typeface="Lato"/>
                <a:ea typeface="Lato"/>
                <a:cs typeface="Lato"/>
                <a:sym typeface="Lato"/>
              </a:rPr>
              <a:t>Carleton University</a:t>
            </a:r>
            <a:endParaRPr sz="1200">
              <a:latin typeface="Lato"/>
              <a:ea typeface="Lato"/>
              <a:cs typeface="Lato"/>
              <a:sym typeface="Lato"/>
            </a:endParaRPr>
          </a:p>
          <a:p>
            <a:pPr indent="-304800" lvl="0" marL="457200" rtl="0" algn="l">
              <a:lnSpc>
                <a:spcPct val="115000"/>
              </a:lnSpc>
              <a:spcBef>
                <a:spcPts val="0"/>
              </a:spcBef>
              <a:spcAft>
                <a:spcPts val="0"/>
              </a:spcAft>
              <a:buSzPts val="1200"/>
              <a:buFont typeface="Lato"/>
              <a:buChar char="●"/>
            </a:pPr>
            <a:r>
              <a:rPr lang="en" sz="1200">
                <a:latin typeface="Lato"/>
                <a:ea typeface="Lato"/>
                <a:cs typeface="Lato"/>
                <a:sym typeface="Lato"/>
              </a:rPr>
              <a:t>Concordia University</a:t>
            </a:r>
            <a:endParaRPr sz="1200">
              <a:latin typeface="Lato"/>
              <a:ea typeface="Lato"/>
              <a:cs typeface="Lato"/>
              <a:sym typeface="Lato"/>
            </a:endParaRPr>
          </a:p>
          <a:p>
            <a:pPr indent="-304800" lvl="0" marL="457200" rtl="0" algn="l">
              <a:lnSpc>
                <a:spcPct val="115000"/>
              </a:lnSpc>
              <a:spcBef>
                <a:spcPts val="0"/>
              </a:spcBef>
              <a:spcAft>
                <a:spcPts val="0"/>
              </a:spcAft>
              <a:buSzPts val="1200"/>
              <a:buFont typeface="Lato"/>
              <a:buChar char="●"/>
            </a:pPr>
            <a:r>
              <a:rPr lang="en" sz="1200">
                <a:latin typeface="Lato"/>
                <a:ea typeface="Lato"/>
                <a:cs typeface="Lato"/>
                <a:sym typeface="Lato"/>
              </a:rPr>
              <a:t>McGill University</a:t>
            </a:r>
            <a:endParaRPr sz="1200">
              <a:latin typeface="Lato"/>
              <a:ea typeface="Lato"/>
              <a:cs typeface="Lato"/>
              <a:sym typeface="Lato"/>
            </a:endParaRPr>
          </a:p>
          <a:p>
            <a:pPr indent="-304800" lvl="0" marL="457200" rtl="0" algn="l">
              <a:lnSpc>
                <a:spcPct val="115000"/>
              </a:lnSpc>
              <a:spcBef>
                <a:spcPts val="0"/>
              </a:spcBef>
              <a:spcAft>
                <a:spcPts val="0"/>
              </a:spcAft>
              <a:buSzPts val="1200"/>
              <a:buFont typeface="Lato"/>
              <a:buChar char="●"/>
            </a:pPr>
            <a:r>
              <a:rPr lang="en" sz="1200">
                <a:latin typeface="Lato"/>
                <a:ea typeface="Lato"/>
                <a:cs typeface="Lato"/>
                <a:sym typeface="Lato"/>
              </a:rPr>
              <a:t>McMaster University</a:t>
            </a:r>
            <a:endParaRPr sz="1200">
              <a:latin typeface="Lato"/>
              <a:ea typeface="Lato"/>
              <a:cs typeface="Lato"/>
              <a:sym typeface="Lato"/>
            </a:endParaRPr>
          </a:p>
          <a:p>
            <a:pPr indent="-304800" lvl="0" marL="457200" rtl="0" algn="l">
              <a:lnSpc>
                <a:spcPct val="115000"/>
              </a:lnSpc>
              <a:spcBef>
                <a:spcPts val="0"/>
              </a:spcBef>
              <a:spcAft>
                <a:spcPts val="0"/>
              </a:spcAft>
              <a:buSzPts val="1200"/>
              <a:buFont typeface="Lato"/>
              <a:buChar char="●"/>
            </a:pPr>
            <a:r>
              <a:rPr lang="en" sz="1200">
                <a:latin typeface="Lato"/>
                <a:ea typeface="Lato"/>
                <a:cs typeface="Lato"/>
                <a:sym typeface="Lato"/>
              </a:rPr>
              <a:t>Memorial University</a:t>
            </a:r>
            <a:endParaRPr sz="1200">
              <a:latin typeface="Lato"/>
              <a:ea typeface="Lato"/>
              <a:cs typeface="Lato"/>
              <a:sym typeface="Lato"/>
            </a:endParaRPr>
          </a:p>
          <a:p>
            <a:pPr indent="-304800" lvl="0" marL="457200" rtl="0" algn="l">
              <a:lnSpc>
                <a:spcPct val="115000"/>
              </a:lnSpc>
              <a:spcBef>
                <a:spcPts val="0"/>
              </a:spcBef>
              <a:spcAft>
                <a:spcPts val="0"/>
              </a:spcAft>
              <a:buSzPts val="1200"/>
              <a:buFont typeface="Lato"/>
              <a:buChar char="●"/>
            </a:pPr>
            <a:r>
              <a:rPr lang="en" sz="1200">
                <a:latin typeface="Lato"/>
                <a:ea typeface="Lato"/>
                <a:cs typeface="Lato"/>
                <a:sym typeface="Lato"/>
              </a:rPr>
              <a:t>Queen’s University</a:t>
            </a:r>
            <a:endParaRPr sz="1200">
              <a:latin typeface="Lato"/>
              <a:ea typeface="Lato"/>
              <a:cs typeface="Lato"/>
              <a:sym typeface="Lato"/>
            </a:endParaRPr>
          </a:p>
          <a:p>
            <a:pPr indent="-304800" lvl="0" marL="457200" rtl="0" algn="l">
              <a:lnSpc>
                <a:spcPct val="115000"/>
              </a:lnSpc>
              <a:spcBef>
                <a:spcPts val="0"/>
              </a:spcBef>
              <a:spcAft>
                <a:spcPts val="0"/>
              </a:spcAft>
              <a:buSzPts val="1200"/>
              <a:buFont typeface="Lato"/>
              <a:buChar char="●"/>
            </a:pPr>
            <a:r>
              <a:rPr lang="en" sz="1200">
                <a:latin typeface="Lato"/>
                <a:ea typeface="Lato"/>
                <a:cs typeface="Lato"/>
                <a:sym typeface="Lato"/>
              </a:rPr>
              <a:t>Simon Fraser University</a:t>
            </a:r>
            <a:endParaRPr sz="1200">
              <a:latin typeface="Lato"/>
              <a:ea typeface="Lato"/>
              <a:cs typeface="Lato"/>
              <a:sym typeface="Lato"/>
            </a:endParaRPr>
          </a:p>
          <a:p>
            <a:pPr indent="-304800" lvl="0" marL="457200" rtl="0" algn="l">
              <a:lnSpc>
                <a:spcPct val="115000"/>
              </a:lnSpc>
              <a:spcBef>
                <a:spcPts val="0"/>
              </a:spcBef>
              <a:spcAft>
                <a:spcPts val="0"/>
              </a:spcAft>
              <a:buSzPts val="1200"/>
              <a:buFont typeface="Lato"/>
              <a:buChar char="●"/>
            </a:pPr>
            <a:r>
              <a:rPr lang="en" sz="1200">
                <a:latin typeface="Lato"/>
                <a:ea typeface="Lato"/>
                <a:cs typeface="Lato"/>
                <a:sym typeface="Lato"/>
              </a:rPr>
              <a:t>Université Laval</a:t>
            </a:r>
            <a:endParaRPr sz="1200">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1"/>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Government Documents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