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9144000"/>
  <p:notesSz cx="6858000" cy="9144000"/>
  <p:embeddedFontLst>
    <p:embeddedFont>
      <p:font typeface="Roboto"/>
      <p:regular r:id="rId29"/>
      <p:bold r:id="rId30"/>
      <p:italic r:id="rId31"/>
      <p:boldItalic r:id="rId32"/>
    </p:embeddedFont>
    <p:embeddedFont>
      <p:font typeface="Merriweather"/>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7" roundtripDataSignature="AMtx7mhC5gp/ppzK1mx0V6JYZg4btwuP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Merriweather-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35" Type="http://schemas.openxmlformats.org/officeDocument/2006/relationships/font" Target="fonts/Merriweather-italic.fntdata"/><Relationship Id="rId12" Type="http://schemas.openxmlformats.org/officeDocument/2006/relationships/slide" Target="slides/slide7.xml"/><Relationship Id="rId34" Type="http://schemas.openxmlformats.org/officeDocument/2006/relationships/font" Target="fonts/Merriweather-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Merriweather-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94612" y="251520"/>
            <a:ext cx="2862064" cy="214654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 name="Google Shape;4;n"/>
          <p:cNvSpPr txBox="1"/>
          <p:nvPr>
            <p:ph idx="1" type="body"/>
          </p:nvPr>
        </p:nvSpPr>
        <p:spPr>
          <a:xfrm>
            <a:off x="294612" y="2483768"/>
            <a:ext cx="6230732" cy="61206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30"/>
              </a:spcBef>
              <a:spcAft>
                <a:spcPts val="0"/>
              </a:spcAft>
              <a:buClr>
                <a:srgbClr val="000000"/>
              </a:buClr>
              <a:buSzPts val="1400"/>
              <a:buFont typeface="Arial"/>
              <a:buNone/>
              <a:defRPr b="0" i="0" sz="1100" u="none" cap="none" strike="noStrike">
                <a:solidFill>
                  <a:schemeClr val="dk1"/>
                </a:solidFill>
                <a:latin typeface="Times"/>
                <a:ea typeface="Times"/>
                <a:cs typeface="Times"/>
                <a:sym typeface="Times"/>
              </a:defRPr>
            </a:lvl1pPr>
            <a:lvl2pPr indent="-228600" lvl="1" marL="914400" marR="0" rtl="0" algn="l">
              <a:lnSpc>
                <a:spcPct val="100000"/>
              </a:lnSpc>
              <a:spcBef>
                <a:spcPts val="330"/>
              </a:spcBef>
              <a:spcAft>
                <a:spcPts val="0"/>
              </a:spcAft>
              <a:buClr>
                <a:srgbClr val="000000"/>
              </a:buClr>
              <a:buSzPts val="1400"/>
              <a:buFont typeface="Arial"/>
              <a:buNone/>
              <a:defRPr b="0" i="0" sz="1100" u="none" cap="none" strike="noStrike">
                <a:solidFill>
                  <a:schemeClr val="dk1"/>
                </a:solidFill>
                <a:latin typeface="Times"/>
                <a:ea typeface="Times"/>
                <a:cs typeface="Times"/>
                <a:sym typeface="Times"/>
              </a:defRPr>
            </a:lvl2pPr>
            <a:lvl3pPr indent="-228600" lvl="2" marL="1371600" marR="0" rtl="0" algn="l">
              <a:lnSpc>
                <a:spcPct val="100000"/>
              </a:lnSpc>
              <a:spcBef>
                <a:spcPts val="330"/>
              </a:spcBef>
              <a:spcAft>
                <a:spcPts val="0"/>
              </a:spcAft>
              <a:buClr>
                <a:srgbClr val="000000"/>
              </a:buClr>
              <a:buSzPts val="1400"/>
              <a:buFont typeface="Arial"/>
              <a:buNone/>
              <a:defRPr b="0" i="0" sz="1100" u="none" cap="none" strike="noStrike">
                <a:solidFill>
                  <a:schemeClr val="dk1"/>
                </a:solidFill>
                <a:latin typeface="Times"/>
                <a:ea typeface="Times"/>
                <a:cs typeface="Times"/>
                <a:sym typeface="Times"/>
              </a:defRPr>
            </a:lvl3pPr>
            <a:lvl4pPr indent="-228600" lvl="3" marL="1828800" marR="0" rtl="0" algn="l">
              <a:lnSpc>
                <a:spcPct val="100000"/>
              </a:lnSpc>
              <a:spcBef>
                <a:spcPts val="330"/>
              </a:spcBef>
              <a:spcAft>
                <a:spcPts val="0"/>
              </a:spcAft>
              <a:buClr>
                <a:srgbClr val="000000"/>
              </a:buClr>
              <a:buSzPts val="1400"/>
              <a:buFont typeface="Arial"/>
              <a:buNone/>
              <a:defRPr b="0" i="0" sz="1100" u="none" cap="none" strike="noStrike">
                <a:solidFill>
                  <a:schemeClr val="dk1"/>
                </a:solidFill>
                <a:latin typeface="Times"/>
                <a:ea typeface="Times"/>
                <a:cs typeface="Times"/>
                <a:sym typeface="Times"/>
              </a:defRPr>
            </a:lvl4pPr>
            <a:lvl5pPr indent="-228600" lvl="4" marL="2286000" marR="0" rtl="0" algn="l">
              <a:lnSpc>
                <a:spcPct val="100000"/>
              </a:lnSpc>
              <a:spcBef>
                <a:spcPts val="330"/>
              </a:spcBef>
              <a:spcAft>
                <a:spcPts val="0"/>
              </a:spcAft>
              <a:buClr>
                <a:srgbClr val="000000"/>
              </a:buClr>
              <a:buSzPts val="1400"/>
              <a:buFont typeface="Arial"/>
              <a:buNone/>
              <a:defRPr b="0" i="0" sz="1100" u="none" cap="none" strike="noStrike">
                <a:solidFill>
                  <a:schemeClr val="dk1"/>
                </a:solidFill>
                <a:latin typeface="Times"/>
                <a:ea typeface="Times"/>
                <a:cs typeface="Times"/>
                <a:sym typeface="Times"/>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5" name="Google Shape;5;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5683/SP3/JGN15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5cf573c71a_3_0: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Katya: Intro</a:t>
            </a:r>
            <a:endParaRPr/>
          </a:p>
        </p:txBody>
      </p:sp>
      <p:sp>
        <p:nvSpPr>
          <p:cNvPr id="69" name="Google Shape;69;g35cf573c71a_3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bb20b4d796_0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bb20b4d796_0_0: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Jenn</a:t>
            </a:r>
            <a:endParaRPr/>
          </a:p>
        </p:txBody>
      </p:sp>
      <p:sp>
        <p:nvSpPr>
          <p:cNvPr id="176" name="Google Shape;176;g3bb20b4d796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90a47e318_5_6: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4" name="Google Shape;184;g3b90a47e318_5_6: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Jenn: challenges and opportunities of sp. Erin speaks to metadata/systems/tech issues on next slide</a:t>
            </a:r>
            <a:endParaRPr/>
          </a:p>
        </p:txBody>
      </p:sp>
      <p:sp>
        <p:nvSpPr>
          <p:cNvPr id="185" name="Google Shape;185;g3b90a47e318_5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bae85cb577_0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 name="Google Shape;192;g3bae85cb577_0_0: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spcBef>
                <a:spcPts val="330"/>
              </a:spcBef>
              <a:spcAft>
                <a:spcPts val="0"/>
              </a:spcAft>
              <a:buSzPts val="1100"/>
              <a:buNone/>
            </a:pPr>
            <a:r>
              <a:rPr lang="en-CA"/>
              <a:t>Erin:</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This is a project that focuses </a:t>
            </a:r>
            <a:r>
              <a:rPr lang="en-CA"/>
              <a:t>on periodical publications. </a:t>
            </a:r>
            <a:r>
              <a:rPr lang="en-CA"/>
              <a:t>When we start working with serials, one of the first things we run into is that they’re just… not stable objects. They don’t behave like monographs where you’ve got one title, one publication, and that’s it. Serials evolve constantly. They change titles, publishers, ISSNs (they split, merge, stop, restart sometimes multiple times). And all of that history ends up reflected in the metadata.</a:t>
            </a:r>
            <a:endParaRPr/>
          </a:p>
          <a:p>
            <a:pPr indent="0" lvl="0" marL="0" rtl="0" algn="l">
              <a:spcBef>
                <a:spcPts val="330"/>
              </a:spcBef>
              <a:spcAft>
                <a:spcPts val="0"/>
              </a:spcAft>
              <a:buSzPts val="1100"/>
              <a:buNone/>
            </a:pPr>
            <a:r>
              <a:rPr lang="en-CA"/>
              <a:t>So when we line up collections from multiple libraries, it’s very common to see that two institutions actually have the same journal, but it’s been described in completely different ways. One might be using a newer title, another might have catalogued it years ago under a former title, or they might be describing different formats (print, electronic, microfilm) sometimes all on a single record without making that distinction obvious in the catalogue record. You can easily end up with four or five different “versions” of what is essentially one serial.</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Here is an example - American Indian Art Magazine.</a:t>
            </a:r>
            <a:endParaRPr/>
          </a:p>
          <a:p>
            <a:pPr indent="0" lvl="0" marL="0" rtl="0" algn="l">
              <a:spcBef>
                <a:spcPts val="330"/>
              </a:spcBef>
              <a:spcAft>
                <a:spcPts val="0"/>
              </a:spcAft>
              <a:buSzPts val="1100"/>
              <a:buNone/>
            </a:pPr>
            <a:r>
              <a:rPr lang="en-CA"/>
              <a:t>This is a publication that was active from 1975 until 2015. Until 1977, the formal name of this publication was American Indian Art (United States), and it used the ISSN 0362-2630</a:t>
            </a:r>
            <a:endParaRPr/>
          </a:p>
          <a:p>
            <a:pPr indent="0" lvl="0" marL="0" rtl="0" algn="l">
              <a:spcBef>
                <a:spcPts val="330"/>
              </a:spcBef>
              <a:spcAft>
                <a:spcPts val="0"/>
              </a:spcAft>
              <a:buSzPts val="1100"/>
              <a:buNone/>
            </a:pPr>
            <a:r>
              <a:rPr lang="en-CA"/>
              <a:t>After 1977, the publication adopted the title American Indian Art Magazine. This small change in the title leads to a new ISSN for the periodical - 0192-9968</a:t>
            </a:r>
            <a:endParaRPr/>
          </a:p>
          <a:p>
            <a:pPr indent="0" lvl="0" marL="0" rtl="0" algn="l">
              <a:spcBef>
                <a:spcPts val="330"/>
              </a:spcBef>
              <a:spcAft>
                <a:spcPts val="0"/>
              </a:spcAft>
              <a:buSzPts val="1100"/>
              <a:buNone/>
            </a:pPr>
            <a:r>
              <a:rPr lang="en-CA"/>
              <a:t>This small change in title often (but not always) will lead to the creation of a new bibliographic record, and/or a new ISSN</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Because of that, overlap analysis is almost never a straightforward yes/no question. It becomes a matter of teasing apart which title, which ISSN, which date range, which format… and understanding that the same thing can look very different across institutions.</a:t>
            </a:r>
            <a:endParaRPr/>
          </a:p>
          <a:p>
            <a:pPr indent="0" lvl="0" marL="0" rtl="0" algn="l">
              <a:spcBef>
                <a:spcPts val="330"/>
              </a:spcBef>
              <a:spcAft>
                <a:spcPts val="0"/>
              </a:spcAft>
              <a:buSzPts val="1100"/>
              <a:buNone/>
            </a:pPr>
            <a:r>
              <a:rPr lang="en-CA"/>
              <a:t>And none of that is because anyone made a mistake. It’s just the nature of serials. They’re living things in a way, and the metadata is a record of everything that’s happened to them over time.</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Key message: Serials come with built‑in complexity. That complexity doesn’t go away when we compare collections across libraries. It actually gets amplified, and it becomes the foundation of the challenges that follow.</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t/>
            </a:r>
            <a:endParaRPr/>
          </a:p>
          <a:p>
            <a:pPr indent="-317500" lvl="0" marL="457200" rtl="0" algn="l">
              <a:spcBef>
                <a:spcPts val="330"/>
              </a:spcBef>
              <a:spcAft>
                <a:spcPts val="0"/>
              </a:spcAft>
              <a:buSzPts val="1400"/>
              <a:buChar char="●"/>
            </a:pPr>
            <a:r>
              <a:rPr lang="en-CA"/>
              <a:t>CONSER (Cooperative Online Serials Program)</a:t>
            </a:r>
            <a:endParaRPr/>
          </a:p>
          <a:p>
            <a:pPr indent="0" lvl="0" marL="0" rtl="0" algn="l">
              <a:spcBef>
                <a:spcPts val="330"/>
              </a:spcBef>
              <a:spcAft>
                <a:spcPts val="0"/>
              </a:spcAft>
              <a:buSzPts val="1100"/>
              <a:buNone/>
            </a:pPr>
            <a:r>
              <a:t/>
            </a:r>
            <a:endParaRPr/>
          </a:p>
          <a:p>
            <a:pPr indent="0" lvl="0" marL="0" rtl="0" algn="l">
              <a:lnSpc>
                <a:spcPct val="100000"/>
              </a:lnSpc>
              <a:spcBef>
                <a:spcPts val="330"/>
              </a:spcBef>
              <a:spcAft>
                <a:spcPts val="0"/>
              </a:spcAft>
              <a:buSzPts val="1400"/>
              <a:buNone/>
            </a:pPr>
            <a:r>
              <a:t/>
            </a:r>
            <a:endParaRPr/>
          </a:p>
          <a:p>
            <a:pPr indent="0" lvl="0" marL="0" rtl="0" algn="l">
              <a:lnSpc>
                <a:spcPct val="100000"/>
              </a:lnSpc>
              <a:spcBef>
                <a:spcPts val="330"/>
              </a:spcBef>
              <a:spcAft>
                <a:spcPts val="0"/>
              </a:spcAft>
              <a:buSzPts val="1400"/>
              <a:buNone/>
            </a:pPr>
            <a:r>
              <a:t/>
            </a:r>
            <a:endParaRPr/>
          </a:p>
          <a:p>
            <a:pPr indent="0" lvl="0" marL="0" rtl="0" algn="l">
              <a:lnSpc>
                <a:spcPct val="100000"/>
              </a:lnSpc>
              <a:spcBef>
                <a:spcPts val="330"/>
              </a:spcBef>
              <a:spcAft>
                <a:spcPts val="0"/>
              </a:spcAft>
              <a:buSzPts val="1400"/>
              <a:buNone/>
            </a:pPr>
            <a:r>
              <a:t/>
            </a:r>
            <a:endParaRPr/>
          </a:p>
        </p:txBody>
      </p:sp>
      <p:sp>
        <p:nvSpPr>
          <p:cNvPr id="193" name="Google Shape;193;g3bae85cb57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ae85cb577_0_68: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2" name="Google Shape;202;g3bae85cb577_0_68: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spcBef>
                <a:spcPts val="330"/>
              </a:spcBef>
              <a:spcAft>
                <a:spcPts val="0"/>
              </a:spcAft>
              <a:buSzPts val="1100"/>
              <a:buNone/>
            </a:pPr>
            <a:r>
              <a:rPr lang="en-CA"/>
              <a:t>Erin:</a:t>
            </a:r>
            <a:endParaRPr/>
          </a:p>
          <a:p>
            <a:pPr indent="0" lvl="0" marL="0" rtl="0" algn="l">
              <a:spcBef>
                <a:spcPts val="330"/>
              </a:spcBef>
              <a:spcAft>
                <a:spcPts val="0"/>
              </a:spcAft>
              <a:buSzPts val="1100"/>
              <a:buNone/>
            </a:pPr>
            <a:r>
              <a:rPr lang="en-CA"/>
              <a:t>On top of the complexities built into serials themselves, there are also  inconsistencies in the metadata we rely on to match things. Identifiers (ISSNs and OCLC numbers) are supposed to make our lives easier, but sometimes </a:t>
            </a:r>
            <a:r>
              <a:rPr lang="en-CA"/>
              <a:t>they can </a:t>
            </a:r>
            <a:r>
              <a:rPr lang="en-CA"/>
              <a:t>introduce their own layer of confusion.</a:t>
            </a:r>
            <a:endParaRPr/>
          </a:p>
          <a:p>
            <a:pPr indent="-317500" lvl="0" marL="457200" rtl="0" algn="l">
              <a:spcBef>
                <a:spcPts val="330"/>
              </a:spcBef>
              <a:spcAft>
                <a:spcPts val="0"/>
              </a:spcAft>
              <a:buSzPts val="1400"/>
              <a:buChar char="●"/>
            </a:pPr>
            <a:r>
              <a:rPr lang="en-CA"/>
              <a:t>ISSNs, for example, might be missing entirely from older records, or small scale </a:t>
            </a:r>
            <a:r>
              <a:rPr lang="en-CA"/>
              <a:t>publications such as the Keewatin Echo (first English-Inuktitut newspaper in Canada)</a:t>
            </a:r>
            <a:endParaRPr/>
          </a:p>
          <a:p>
            <a:pPr indent="-317500" lvl="0" marL="457200" rtl="0" algn="l">
              <a:spcBef>
                <a:spcPts val="0"/>
              </a:spcBef>
              <a:spcAft>
                <a:spcPts val="0"/>
              </a:spcAft>
              <a:buSzPts val="1400"/>
              <a:buChar char="●"/>
            </a:pPr>
            <a:r>
              <a:rPr lang="en-CA"/>
              <a:t>It’s common for print and electronic ISSNs to get mixed, especially when vendor records or legacy practices are involved. </a:t>
            </a:r>
            <a:endParaRPr/>
          </a:p>
          <a:p>
            <a:pPr indent="-317500" lvl="0" marL="457200" rtl="0" algn="l">
              <a:spcBef>
                <a:spcPts val="0"/>
              </a:spcBef>
              <a:spcAft>
                <a:spcPts val="0"/>
              </a:spcAft>
              <a:buSzPts val="1400"/>
              <a:buChar char="●"/>
            </a:pPr>
            <a:r>
              <a:rPr lang="en-CA"/>
              <a:t>And sometimes publishers reuse ISSNs or apply them in ways that aren’t exactly… helpful.</a:t>
            </a:r>
            <a:endParaRPr/>
          </a:p>
          <a:p>
            <a:pPr indent="0" lvl="0" marL="0" rtl="0" algn="l">
              <a:spcBef>
                <a:spcPts val="330"/>
              </a:spcBef>
              <a:spcAft>
                <a:spcPts val="0"/>
              </a:spcAft>
              <a:buNone/>
            </a:pPr>
            <a:r>
              <a:rPr lang="en-CA"/>
              <a:t> All of that means you can’t treat an ISSN match as a guaranteed match, other fields need to be analyzed. </a:t>
            </a:r>
            <a:endParaRPr/>
          </a:p>
          <a:p>
            <a:pPr indent="0" lvl="0" marL="0" rtl="0" algn="l">
              <a:spcBef>
                <a:spcPts val="330"/>
              </a:spcBef>
              <a:spcAft>
                <a:spcPts val="0"/>
              </a:spcAft>
              <a:buNone/>
            </a:pPr>
            <a:r>
              <a:t/>
            </a:r>
            <a:endParaRPr/>
          </a:p>
          <a:p>
            <a:pPr indent="0" lvl="0" marL="0" rtl="0" algn="l">
              <a:spcBef>
                <a:spcPts val="330"/>
              </a:spcBef>
              <a:spcAft>
                <a:spcPts val="0"/>
              </a:spcAft>
              <a:buSzPts val="1100"/>
              <a:buNone/>
            </a:pPr>
            <a:r>
              <a:rPr lang="en-CA"/>
              <a:t>OCLC numbers have their quirks too.</a:t>
            </a:r>
            <a:endParaRPr/>
          </a:p>
          <a:p>
            <a:pPr indent="-317500" lvl="0" marL="457200" rtl="0" algn="l">
              <a:spcBef>
                <a:spcPts val="330"/>
              </a:spcBef>
              <a:spcAft>
                <a:spcPts val="0"/>
              </a:spcAft>
              <a:buSzPts val="1400"/>
              <a:buChar char="●"/>
            </a:pPr>
            <a:r>
              <a:rPr lang="en-CA"/>
              <a:t>Every time a serial changes title, a new record (and a new OCLC number) is eventually created.</a:t>
            </a:r>
            <a:endParaRPr/>
          </a:p>
          <a:p>
            <a:pPr indent="-317500" lvl="0" marL="457200" rtl="0" algn="l">
              <a:spcBef>
                <a:spcPts val="0"/>
              </a:spcBef>
              <a:spcAft>
                <a:spcPts val="0"/>
              </a:spcAft>
              <a:buSzPts val="1400"/>
              <a:buChar char="●"/>
            </a:pPr>
            <a:r>
              <a:rPr lang="en-CA"/>
              <a:t>OCLC numbers usually contain a prefix, but there</a:t>
            </a:r>
            <a:r>
              <a:rPr lang="en-CA"/>
              <a:t> are multiple variations of that prefix found in active catalogue records. From a matching standpoint, that means everything has to be normalized before we can even start comparing. </a:t>
            </a:r>
            <a:endParaRPr/>
          </a:p>
          <a:p>
            <a:pPr indent="0" lvl="0" marL="0" rtl="0" algn="l">
              <a:spcBef>
                <a:spcPts val="330"/>
              </a:spcBef>
              <a:spcAft>
                <a:spcPts val="0"/>
              </a:spcAft>
              <a:buNone/>
            </a:pPr>
            <a:r>
              <a:rPr lang="en-CA"/>
              <a:t>Like ISSNs, we </a:t>
            </a:r>
            <a:r>
              <a:rPr lang="en-CA"/>
              <a:t>cannot rely on the OCLC number alone as a guaranteed match. </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Then we get to holdings data, which is really the heart of item‑level comparison. Holdings tell us what a library actually has (what years, what volumes, what issues). </a:t>
            </a:r>
            <a:endParaRPr/>
          </a:p>
          <a:p>
            <a:pPr indent="-317500" lvl="0" marL="457200" rtl="0" algn="l">
              <a:spcBef>
                <a:spcPts val="330"/>
              </a:spcBef>
              <a:spcAft>
                <a:spcPts val="0"/>
              </a:spcAft>
              <a:buSzPts val="1400"/>
              <a:buChar char="●"/>
            </a:pPr>
            <a:r>
              <a:rPr lang="en-CA"/>
              <a:t>One library records </a:t>
            </a:r>
            <a:r>
              <a:rPr lang="en-CA"/>
              <a:t>granular </a:t>
            </a:r>
            <a:r>
              <a:rPr lang="en-CA"/>
              <a:t>holdings, down to the issue, enumerated; another might use a broad range like “v.1–50” to describe their </a:t>
            </a:r>
            <a:r>
              <a:rPr lang="en-CA"/>
              <a:t>holdings </a:t>
            </a:r>
            <a:endParaRPr/>
          </a:p>
          <a:p>
            <a:pPr indent="-317500" lvl="0" marL="457200" rtl="0" algn="l">
              <a:spcBef>
                <a:spcPts val="0"/>
              </a:spcBef>
              <a:spcAft>
                <a:spcPts val="0"/>
              </a:spcAft>
              <a:buSzPts val="1400"/>
              <a:buChar char="●"/>
            </a:pPr>
            <a:r>
              <a:rPr lang="en-CA"/>
              <a:t> Different ILS/LSP systems store metadata in different ways. So </a:t>
            </a:r>
            <a:r>
              <a:rPr lang="en-CA"/>
              <a:t>libraries follow that. Some use </a:t>
            </a:r>
            <a:r>
              <a:rPr lang="en-CA"/>
              <a:t>MARC 21 holdings standards; others use local fields, or store details system specific item records. </a:t>
            </a:r>
            <a:endParaRPr/>
          </a:p>
          <a:p>
            <a:pPr indent="0" lvl="0" marL="0" rtl="0" algn="l">
              <a:spcBef>
                <a:spcPts val="330"/>
              </a:spcBef>
              <a:spcAft>
                <a:spcPts val="0"/>
              </a:spcAft>
              <a:buNone/>
            </a:pPr>
            <a:r>
              <a:rPr lang="en-CA"/>
              <a:t>With this project,  item level enumeration gives us the cleanest way to achieve cross-collections item level </a:t>
            </a:r>
            <a:r>
              <a:rPr lang="en-CA"/>
              <a:t>comparisons. </a:t>
            </a:r>
            <a:endParaRPr/>
          </a:p>
          <a:p>
            <a:pPr indent="0" lvl="0" marL="0" rtl="0" algn="l">
              <a:spcBef>
                <a:spcPts val="330"/>
              </a:spcBef>
              <a:spcAft>
                <a:spcPts val="0"/>
              </a:spcAft>
              <a:buSzPts val="1100"/>
              <a:buNone/>
            </a:pPr>
            <a:r>
              <a:t/>
            </a:r>
            <a:endParaRPr/>
          </a:p>
          <a:p>
            <a:pPr indent="0" lvl="0" marL="0" rtl="0" algn="l">
              <a:spcBef>
                <a:spcPts val="330"/>
              </a:spcBef>
              <a:spcAft>
                <a:spcPts val="0"/>
              </a:spcAft>
              <a:buSzPts val="1100"/>
              <a:buNone/>
            </a:pPr>
            <a:r>
              <a:rPr lang="en-CA"/>
              <a:t>Final point - we are working from data derived from </a:t>
            </a:r>
            <a:r>
              <a:rPr lang="en-CA"/>
              <a:t>multiple libraries in Canada that was</a:t>
            </a:r>
            <a:r>
              <a:rPr lang="en-CA"/>
              <a:t> captured in 2023. This snapshot is incredibly valuable, but it’s exactly that, capturing a moment in time. Collections shift, cataloguing gets updated, gaps get discovered, and items go missing. </a:t>
            </a:r>
            <a:endParaRPr/>
          </a:p>
          <a:p>
            <a:pPr indent="0" lvl="0" marL="0" rtl="0" algn="l">
              <a:spcBef>
                <a:spcPts val="330"/>
              </a:spcBef>
              <a:spcAft>
                <a:spcPts val="0"/>
              </a:spcAft>
              <a:buSzPts val="1100"/>
              <a:buNone/>
            </a:pPr>
            <a:r>
              <a:t/>
            </a:r>
            <a:endParaRPr/>
          </a:p>
          <a:p>
            <a:pPr indent="0" lvl="0" marL="0" rtl="0" algn="l">
              <a:spcBef>
                <a:spcPts val="330"/>
              </a:spcBef>
              <a:spcAft>
                <a:spcPts val="0"/>
              </a:spcAft>
              <a:buClr>
                <a:schemeClr val="dk1"/>
              </a:buClr>
              <a:buSzPts val="1100"/>
              <a:buFont typeface="Arial"/>
              <a:buNone/>
            </a:pPr>
            <a:r>
              <a:rPr lang="en-CA"/>
              <a:t>That’s why shelf‑checking is such an important part of this project. It grounds the data in reality. It helps confirm whether the item described in our data is actually on the shelf, whether it’s the format we think it is, and whether a “duplicate” is actually the microfilm version disguised in the print versions catalogue record, for example. It enables libraries to validate or challenge the assumptions built into the dataset.</a:t>
            </a:r>
            <a:endParaRPr/>
          </a:p>
          <a:p>
            <a:pPr indent="0" lvl="0" marL="0" rtl="0" algn="l">
              <a:spcBef>
                <a:spcPts val="330"/>
              </a:spcBef>
              <a:spcAft>
                <a:spcPts val="0"/>
              </a:spcAft>
              <a:buClr>
                <a:schemeClr val="dk1"/>
              </a:buClr>
              <a:buSzPts val="1100"/>
              <a:buFont typeface="Arial"/>
              <a:buNone/>
            </a:pPr>
            <a:r>
              <a:t/>
            </a:r>
            <a:endParaRPr/>
          </a:p>
          <a:p>
            <a:pPr indent="0" lvl="0" marL="0" rtl="0" algn="l">
              <a:spcBef>
                <a:spcPts val="330"/>
              </a:spcBef>
              <a:spcAft>
                <a:spcPts val="0"/>
              </a:spcAft>
              <a:buClr>
                <a:schemeClr val="dk1"/>
              </a:buClr>
              <a:buSzPts val="1100"/>
              <a:buFont typeface="Arial"/>
              <a:buNone/>
            </a:pPr>
            <a:r>
              <a:rPr lang="en-CA"/>
              <a:t>I’ve been focused on metadata challenges as they relate to shared collections analysis. Now I’ll pass it to Juliya and Matt to talk about metadata opportunities and direct actions that we can take to improve metadata, specifically as it relates to a shared collection of Indigenous Historical Periodicals.</a:t>
            </a:r>
            <a:endParaRPr/>
          </a:p>
          <a:p>
            <a:pPr indent="0" lvl="0" marL="0" rtl="0" algn="l">
              <a:lnSpc>
                <a:spcPct val="100000"/>
              </a:lnSpc>
              <a:spcBef>
                <a:spcPts val="330"/>
              </a:spcBef>
              <a:spcAft>
                <a:spcPts val="0"/>
              </a:spcAft>
              <a:buSzPts val="1400"/>
              <a:buNone/>
            </a:pPr>
            <a:r>
              <a:t/>
            </a:r>
            <a:endParaRPr/>
          </a:p>
          <a:p>
            <a:pPr indent="0" lvl="0" marL="0" rtl="0" algn="l">
              <a:lnSpc>
                <a:spcPct val="100000"/>
              </a:lnSpc>
              <a:spcBef>
                <a:spcPts val="330"/>
              </a:spcBef>
              <a:spcAft>
                <a:spcPts val="0"/>
              </a:spcAft>
              <a:buSzPts val="1400"/>
              <a:buNone/>
            </a:pPr>
            <a:r>
              <a:t/>
            </a:r>
            <a:endParaRPr/>
          </a:p>
        </p:txBody>
      </p:sp>
      <p:sp>
        <p:nvSpPr>
          <p:cNvPr id="203" name="Google Shape;203;g3bae85cb577_0_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b558d82509_0_21: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1" name="Google Shape;211;g3b558d82509_0_21: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latin typeface="Arial"/>
                <a:ea typeface="Arial"/>
                <a:cs typeface="Arial"/>
                <a:sym typeface="Arial"/>
              </a:rPr>
              <a:t>Juliya</a:t>
            </a:r>
            <a:endParaRPr>
              <a:latin typeface="Arial"/>
              <a:ea typeface="Arial"/>
              <a:cs typeface="Arial"/>
              <a:sym typeface="Arial"/>
            </a:endParaRPr>
          </a:p>
          <a:p>
            <a:pPr indent="0" lvl="0" marL="0" rtl="0" algn="l">
              <a:lnSpc>
                <a:spcPct val="115000"/>
              </a:lnSpc>
              <a:spcBef>
                <a:spcPts val="1200"/>
              </a:spcBef>
              <a:spcAft>
                <a:spcPts val="0"/>
              </a:spcAft>
              <a:buSzPts val="1100"/>
              <a:buNone/>
            </a:pPr>
            <a:r>
              <a:rPr lang="en-CA">
                <a:latin typeface="Arial"/>
                <a:ea typeface="Arial"/>
                <a:cs typeface="Arial"/>
                <a:sym typeface="Arial"/>
              </a:rPr>
              <a:t>One opportunity for metadata enhancement involves itemizing holdings that were previously described at a high level.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These publications have been cataloged only at the title level, making individual issues, articles, and the Indigenous artists and writers within them essentially invisible to users.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For instance, a researcher looking for art by James Laford that is featured in </a:t>
            </a:r>
            <a:r>
              <a:rPr lang="en-CA">
                <a:latin typeface="Arial"/>
                <a:ea typeface="Arial"/>
                <a:cs typeface="Arial"/>
                <a:sym typeface="Arial"/>
              </a:rPr>
              <a:t>publications such as </a:t>
            </a:r>
            <a:r>
              <a:rPr i="1" lang="en-CA">
                <a:latin typeface="Arial"/>
                <a:ea typeface="Arial"/>
                <a:cs typeface="Arial"/>
                <a:sym typeface="Arial"/>
              </a:rPr>
              <a:t>Dimensions</a:t>
            </a:r>
            <a:r>
              <a:rPr lang="en-CA">
                <a:latin typeface="Arial"/>
                <a:ea typeface="Arial"/>
                <a:cs typeface="Arial"/>
                <a:sym typeface="Arial"/>
              </a:rPr>
              <a:t> journal</a:t>
            </a:r>
            <a:r>
              <a:rPr lang="en-CA">
                <a:latin typeface="Arial"/>
                <a:ea typeface="Arial"/>
                <a:cs typeface="Arial"/>
                <a:sym typeface="Arial"/>
              </a:rPr>
              <a:t>, cannot find them because our records only describe the journal title, not its contents.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 Item-level metadata cannot fully capture the beauty of this Indigenous art, but it can at least make these materials findable.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This project prioritizes creating and enhancing item-level metadata. This includes reviewing existing records and identifying gaps or inaccuracies to improve accuracy, completeness, and consistency.</a:t>
            </a:r>
            <a:endParaRPr>
              <a:latin typeface="Arial"/>
              <a:ea typeface="Arial"/>
              <a:cs typeface="Arial"/>
              <a:sym typeface="Arial"/>
            </a:endParaRPr>
          </a:p>
          <a:p>
            <a:pPr indent="0" lvl="0" marL="0" rtl="0" algn="l">
              <a:lnSpc>
                <a:spcPct val="115000"/>
              </a:lnSpc>
              <a:spcBef>
                <a:spcPts val="1200"/>
              </a:spcBef>
              <a:spcAft>
                <a:spcPts val="0"/>
              </a:spcAft>
              <a:buSzPts val="1100"/>
              <a:buNone/>
            </a:pPr>
            <a:r>
              <a:rPr lang="en-CA">
                <a:latin typeface="Arial"/>
                <a:ea typeface="Arial"/>
                <a:cs typeface="Arial"/>
                <a:sym typeface="Arial"/>
              </a:rPr>
              <a:t>Our goal is not simply better catalog records; it's ensuring that Indigenous creative and intellectual work receives the visibility and respect it deserves, and that Indigenous communities can actually find and access materials relevant to their histories and cultures.</a:t>
            </a:r>
            <a:endParaRPr>
              <a:latin typeface="Arial"/>
              <a:ea typeface="Arial"/>
              <a:cs typeface="Arial"/>
              <a:sym typeface="Arial"/>
            </a:endParaRPr>
          </a:p>
          <a:p>
            <a:pPr indent="0" lvl="0" marL="0" rtl="0" algn="l">
              <a:lnSpc>
                <a:spcPct val="115000"/>
              </a:lnSpc>
              <a:spcBef>
                <a:spcPts val="1200"/>
              </a:spcBef>
              <a:spcAft>
                <a:spcPts val="0"/>
              </a:spcAft>
              <a:buSzPts val="1100"/>
              <a:buNone/>
            </a:pPr>
            <a:r>
              <a:t/>
            </a:r>
            <a:endParaRPr>
              <a:latin typeface="Arial"/>
              <a:ea typeface="Arial"/>
              <a:cs typeface="Arial"/>
              <a:sym typeface="Arial"/>
            </a:endParaRPr>
          </a:p>
          <a:p>
            <a:pPr indent="0" lvl="0" marL="0" rtl="0" algn="l">
              <a:lnSpc>
                <a:spcPct val="100000"/>
              </a:lnSpc>
              <a:spcBef>
                <a:spcPts val="1200"/>
              </a:spcBef>
              <a:spcAft>
                <a:spcPts val="0"/>
              </a:spcAft>
              <a:buSzPts val="1400"/>
              <a:buNone/>
            </a:pPr>
            <a:r>
              <a:t/>
            </a:r>
            <a:endParaRPr sz="1385">
              <a:solidFill>
                <a:srgbClr val="666666"/>
              </a:solidFill>
              <a:latin typeface="Roboto"/>
              <a:ea typeface="Roboto"/>
              <a:cs typeface="Roboto"/>
              <a:sym typeface="Roboto"/>
            </a:endParaRPr>
          </a:p>
        </p:txBody>
      </p:sp>
      <p:sp>
        <p:nvSpPr>
          <p:cNvPr id="212" name="Google Shape;212;g3b558d82509_0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a10a61814_3_1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0" name="Google Shape;220;g3ba10a61814_3_10: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latin typeface="Arial"/>
                <a:ea typeface="Arial"/>
                <a:cs typeface="Arial"/>
                <a:sym typeface="Arial"/>
              </a:rPr>
              <a:t>Juliya</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This work prioritizes Indigenous community needs: finding materials about their nations, locating content in their languages, and seeing those languages represented accurately in library systems.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Many Indigenous languages including Cree, Inuktitut, Ojibwe use syllabic writing systems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We're working with system vendors and libraries across Canada to ensure all Canadian syllabics render accurately in Alma, OCLC, and other platforms. This cross-institutional effort addresses a longstanding barrier: Indigenous language speakers have often encountered garbled characters, question marks, or blank spaces where their languages should appear.</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Pairing Syllabics with Enhanced Language Coding</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This display work is most effective when combined with granular language identification. By applying specific ISO 639-3 language codes—rather than broad categories like "North American Indian (Other)"—we enable users to search for materials in particular languages. A Cree language speaker can find Cree-language materials; an Inuktitut speaker can find Inuktitut content.</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Following Program for Cooperative Cataloging guidance, we include both MARC and ISO 639-3 codes in each record. This dual approach ensures our records work in today's systems (which rely on MARC) while enabling more precise discovery as systems evolve.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Why This Matters</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When someone searches for materials in </a:t>
            </a:r>
            <a:r>
              <a:rPr lang="en-CA">
                <a:latin typeface="Arial"/>
                <a:ea typeface="Arial"/>
                <a:cs typeface="Arial"/>
                <a:sym typeface="Arial"/>
              </a:rPr>
              <a:t>Inuktitut</a:t>
            </a:r>
            <a:r>
              <a:rPr lang="en-CA">
                <a:latin typeface="Arial"/>
                <a:ea typeface="Arial"/>
                <a:cs typeface="Arial"/>
                <a:sym typeface="Arial"/>
              </a:rPr>
              <a:t> and sees results displayed in syllabics with accurate language codes, several things happen: they can actually read the script their language uses, they can trust that results are genuinely in their language rather than vaguely "Indigenous," and they see their language treated with the same specificity and respect as English or French. This is what linguistic sovereignty looks like in library systems.</a:t>
            </a:r>
            <a:endParaRPr>
              <a:latin typeface="Arial"/>
              <a:ea typeface="Arial"/>
              <a:cs typeface="Arial"/>
              <a:sym typeface="Arial"/>
            </a:endParaRPr>
          </a:p>
          <a:p>
            <a:pPr indent="0" lvl="0" marL="0" rtl="0" algn="l">
              <a:lnSpc>
                <a:spcPct val="100000"/>
              </a:lnSpc>
              <a:spcBef>
                <a:spcPts val="1200"/>
              </a:spcBef>
              <a:spcAft>
                <a:spcPts val="0"/>
              </a:spcAft>
              <a:buSzPts val="1400"/>
              <a:buNone/>
            </a:pPr>
            <a:r>
              <a:t/>
            </a:r>
            <a:endParaRPr>
              <a:latin typeface="Arial"/>
              <a:ea typeface="Arial"/>
              <a:cs typeface="Arial"/>
              <a:sym typeface="Arial"/>
            </a:endParaRPr>
          </a:p>
          <a:p>
            <a:pPr indent="0" lvl="0" marL="0" rtl="0" algn="l">
              <a:lnSpc>
                <a:spcPct val="100000"/>
              </a:lnSpc>
              <a:spcBef>
                <a:spcPts val="330"/>
              </a:spcBef>
              <a:spcAft>
                <a:spcPts val="0"/>
              </a:spcAft>
              <a:buSzPts val="1400"/>
              <a:buNone/>
            </a:pPr>
            <a:r>
              <a:t/>
            </a:r>
            <a:endParaRPr>
              <a:latin typeface="Arial"/>
              <a:ea typeface="Arial"/>
              <a:cs typeface="Arial"/>
              <a:sym typeface="Arial"/>
            </a:endParaRPr>
          </a:p>
        </p:txBody>
      </p:sp>
      <p:sp>
        <p:nvSpPr>
          <p:cNvPr id="221" name="Google Shape;221;g3ba10a61814_3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be3538745c_2_46: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0" name="Google Shape;230;g3be3538745c_2_46: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CA" sz="1200">
                <a:latin typeface="Arial"/>
                <a:ea typeface="Arial"/>
                <a:cs typeface="Arial"/>
                <a:sym typeface="Arial"/>
              </a:rPr>
              <a:t>Juliya</a:t>
            </a:r>
            <a:endParaRPr sz="12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sz="1200">
                <a:latin typeface="Arial"/>
                <a:ea typeface="Arial"/>
                <a:cs typeface="Arial"/>
                <a:sym typeface="Arial"/>
              </a:rPr>
              <a:t>A key opportunity for improving discovery lies in adopting more granular language codes. We're implementing ISO 639-3 an international standard covering over 7,000 languages in conjunction with the MARC language codes our systems currently require.</a:t>
            </a:r>
            <a:endParaRPr sz="12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Why This Change Is Necessary</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My colleagues identified critical problems with Indigenous language representation in MARC that we presented at last year's conference: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Outdated and inappropriate terminology</a:t>
            </a:r>
            <a:r>
              <a:rPr lang="en-CA">
                <a:latin typeface="Arial"/>
                <a:ea typeface="Arial"/>
                <a:cs typeface="Arial"/>
                <a:sym typeface="Arial"/>
              </a:rPr>
              <a:t> appears throughout MARC language codes and subject headings.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Incomplete coverage</a:t>
            </a:r>
            <a:r>
              <a:rPr lang="en-CA">
                <a:latin typeface="Arial"/>
                <a:ea typeface="Arial"/>
                <a:cs typeface="Arial"/>
                <a:sym typeface="Arial"/>
              </a:rPr>
              <a:t> leaves many languages entirely unrepresented. Oji-Cree—the fourth most-spoken Indigenous language in Canada, spoken by First Nations communities in northwestern Ontario—has no MARC code. This is the language Sol Mamakwa used when he addressed the Ontario legislature in 2024, the first time it was spoken in that chamber. Yet our cataloging standard has no way to specifically identify it.</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Collective codes obscure linguistic diversity</a:t>
            </a:r>
            <a:r>
              <a:rPr lang="en-CA">
                <a:latin typeface="Arial"/>
                <a:ea typeface="Arial"/>
                <a:cs typeface="Arial"/>
                <a:sym typeface="Arial"/>
              </a:rPr>
              <a:t>. MARC groups Six Nations' languages: Mohawk, Oneida, Onondaga, Cayuga, Seneca, and Tuscarora under a single "Iroquoian" code. ISO 639-3 provides individual codes for each language, finally allowing us to reflect the actual language diversity of the Haudenosaunee Confederacy.</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sz="1200">
                <a:latin typeface="Arial"/>
                <a:ea typeface="Arial"/>
                <a:cs typeface="Arial"/>
                <a:sym typeface="Arial"/>
              </a:rPr>
              <a:t>This work is especially urgent because many of these languages are critically endangered.</a:t>
            </a:r>
            <a:endParaRPr sz="12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What ISO 639-3 Offers and Doesn't</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ISO 639-3 provides substantially better coverage than MARC, but it's not without problems. More commonly spoken languages are more likely to have dedicated codes. The standard also uses names that don't always match community preferences—for instance, it lists Oji-Cree (code: ojs) as "Severn Ojibwe."</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More fundamentally, ISO 639-3 was created by SIL International (formerly Summer Institute of Linguistics), an organization with a complicated missionary and colonial history. The standard relies on Western linguistic frameworks that may not reflect how Indigenous communities understand their own language relationships and boundaries.</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Our Pragmatic Approach</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Despite these limitations, ISO 639-3 represents a significant practical improvement over MARC's 23 codes for languages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In practice, this means:</a:t>
            </a:r>
            <a:endParaRPr>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CA">
                <a:latin typeface="Arial"/>
                <a:ea typeface="Arial"/>
                <a:cs typeface="Arial"/>
                <a:sym typeface="Arial"/>
              </a:rPr>
              <a:t>Including both MARC and ISO 639-3 codes in our records for system compatibility</a:t>
            </a:r>
            <a:endParaRPr>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CA">
                <a:latin typeface="Arial"/>
                <a:ea typeface="Arial"/>
                <a:cs typeface="Arial"/>
                <a:sym typeface="Arial"/>
              </a:rPr>
              <a:t>Using community-preferred language names in our displays, even when they differ from ISO labels (e.g., "Oji-Cree" rather than "Severn Ojibwe")</a:t>
            </a:r>
            <a:endParaRPr>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CA">
                <a:latin typeface="Arial"/>
                <a:ea typeface="Arial"/>
                <a:cs typeface="Arial"/>
                <a:sym typeface="Arial"/>
              </a:rPr>
              <a:t>Working with the National Indigenous Knowledge and Languages Alliance (NIKLA) to ensure our choices align with community preferences</a:t>
            </a:r>
            <a:endParaRPr>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CA">
                <a:latin typeface="Arial"/>
                <a:ea typeface="Arial"/>
                <a:cs typeface="Arial"/>
                <a:sym typeface="Arial"/>
              </a:rPr>
              <a:t>Advocating for changes to ISO 639-3 itself when it fails to serve Indigenous needs—for example, supporting the proposal to add Kanien'kéha as a recognized name for Mohawk</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Immediate Impact on Our Collections</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Within our journal holdings, this enhanced language coding allows us to revise records currently labeled with undefined language designations, "unknown Native American script," or overly broad categories like "Eskimo" and "Athapascan." Each of these can now receive specific, accurate language identification.</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CA">
                <a:latin typeface="Arial"/>
                <a:ea typeface="Arial"/>
                <a:cs typeface="Arial"/>
                <a:sym typeface="Arial"/>
              </a:rPr>
              <a:t>A Step, Not a Solution</a:t>
            </a:r>
            <a:endParaRPr b="1">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CA">
                <a:latin typeface="Arial"/>
                <a:ea typeface="Arial"/>
                <a:cs typeface="Arial"/>
                <a:sym typeface="Arial"/>
              </a:rPr>
              <a:t>We recognize that truly decolonized description requires ongoing relationships with language communities and responsiveness to their evolving needs. ISO 639-3 is a tool that improves discovery today while we work toward more fundamental change in how library systems represent Indigenous languages. It's a better standard than what we had, but it remains an external standard and we're committed to challenging it when necessary and supplementing it with community knowledge.</a:t>
            </a:r>
            <a:endParaRPr>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sz="1200">
              <a:latin typeface="Arial"/>
              <a:ea typeface="Arial"/>
              <a:cs typeface="Arial"/>
              <a:sym typeface="Arial"/>
            </a:endParaRPr>
          </a:p>
        </p:txBody>
      </p:sp>
      <p:sp>
        <p:nvSpPr>
          <p:cNvPr id="231" name="Google Shape;231;g3be3538745c_2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ba3ee5c1f3_10_13: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ba3ee5c1f3_10_13: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Matt</a:t>
            </a:r>
            <a:endParaRPr/>
          </a:p>
        </p:txBody>
      </p:sp>
      <p:sp>
        <p:nvSpPr>
          <p:cNvPr id="241" name="Google Shape;241;g3ba3ee5c1f3_1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b5ad99db04_11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b5ad99db04_11_0: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Matt</a:t>
            </a:r>
            <a:endParaRPr/>
          </a:p>
        </p:txBody>
      </p:sp>
      <p:sp>
        <p:nvSpPr>
          <p:cNvPr id="249" name="Google Shape;249;g3b5ad99db04_1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ba3ee5c1f3_2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ba3ee5c1f3_2_0: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Matt</a:t>
            </a:r>
            <a:endParaRPr/>
          </a:p>
        </p:txBody>
      </p:sp>
      <p:sp>
        <p:nvSpPr>
          <p:cNvPr id="258" name="Google Shape;258;g3ba3ee5c1f3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5bd66aa3b4_1_204: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 name="Google Shape;77;g35bd66aa3b4_1_204: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Katya: Intro</a:t>
            </a:r>
            <a:endParaRPr/>
          </a:p>
        </p:txBody>
      </p:sp>
      <p:sp>
        <p:nvSpPr>
          <p:cNvPr id="78" name="Google Shape;78;g35bd66aa3b4_1_2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ba3ee5c1f3_10_1: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ba3ee5c1f3_10_1: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Matt</a:t>
            </a:r>
            <a:endParaRPr/>
          </a:p>
        </p:txBody>
      </p:sp>
      <p:sp>
        <p:nvSpPr>
          <p:cNvPr id="267" name="Google Shape;267;g3ba3ee5c1f3_1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b558d82509_0_7: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b558d82509_0_7: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Jenn</a:t>
            </a:r>
            <a:endParaRPr/>
          </a:p>
        </p:txBody>
      </p:sp>
      <p:sp>
        <p:nvSpPr>
          <p:cNvPr id="275" name="Google Shape;275;g3b558d82509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5cf573c71a_3_33: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3" name="Google Shape;283;g35cf573c71a_3_33: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Clr>
                <a:schemeClr val="dk1"/>
              </a:buClr>
              <a:buSzPts val="1400"/>
              <a:buFont typeface="Arial"/>
              <a:buNone/>
            </a:pPr>
            <a:r>
              <a:rPr lang="en-CA"/>
              <a:t>Katya: questions</a:t>
            </a:r>
            <a:endParaRPr/>
          </a:p>
        </p:txBody>
      </p:sp>
      <p:sp>
        <p:nvSpPr>
          <p:cNvPr id="284" name="Google Shape;284;g35cf573c71a_3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5d16020835_2_47:notes"/>
          <p:cNvSpPr/>
          <p:nvPr>
            <p:ph idx="2" type="sldImg"/>
          </p:nvPr>
        </p:nvSpPr>
        <p:spPr>
          <a:xfrm>
            <a:off x="293688" y="250825"/>
            <a:ext cx="2863800" cy="2148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2" name="Google Shape;292;g35d16020835_2_47: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Katya: close</a:t>
            </a:r>
            <a:endParaRPr/>
          </a:p>
        </p:txBody>
      </p:sp>
      <p:sp>
        <p:nvSpPr>
          <p:cNvPr id="293" name="Google Shape;293;g35d16020835_2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5bd66aa3b4_1_214: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 name="Google Shape;86;g35bd66aa3b4_1_214: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Katya - Intro, what is shared print/North</a:t>
            </a:r>
            <a:endParaRPr/>
          </a:p>
        </p:txBody>
      </p:sp>
      <p:sp>
        <p:nvSpPr>
          <p:cNvPr id="87" name="Google Shape;87;g35bd66aa3b4_1_2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bb20b4d796_1_5: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p:spPr>
      </p:sp>
      <p:sp>
        <p:nvSpPr>
          <p:cNvPr id="97" name="Google Shape;97;g3bb20b4d796_1_5:notes"/>
          <p:cNvSpPr txBox="1"/>
          <p:nvPr>
            <p:ph idx="1" type="body"/>
          </p:nvPr>
        </p:nvSpPr>
        <p:spPr>
          <a:xfrm>
            <a:off x="294612" y="2483768"/>
            <a:ext cx="6230700" cy="6120600"/>
          </a:xfrm>
          <a:prstGeom prst="rect">
            <a:avLst/>
          </a:prstGeom>
        </p:spPr>
        <p:txBody>
          <a:bodyPr anchorCtr="0" anchor="t" bIns="45700" lIns="91425" spcFirstLastPara="1" rIns="91425" wrap="square" tIns="45700">
            <a:noAutofit/>
          </a:bodyPr>
          <a:lstStyle/>
          <a:p>
            <a:pPr indent="0" lvl="0" marL="0" rtl="0" algn="l">
              <a:spcBef>
                <a:spcPts val="330"/>
              </a:spcBef>
              <a:spcAft>
                <a:spcPts val="0"/>
              </a:spcAft>
              <a:buNone/>
            </a:pPr>
            <a:r>
              <a:rPr lang="en-CA"/>
              <a:t>Katya</a:t>
            </a:r>
            <a:endParaRPr/>
          </a:p>
        </p:txBody>
      </p:sp>
      <p:sp>
        <p:nvSpPr>
          <p:cNvPr id="98" name="Google Shape;98;g3bb20b4d796_1_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1098550" y="355600"/>
            <a:ext cx="4189413" cy="314166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 name="Google Shape;106;p4:notes"/>
          <p:cNvSpPr txBox="1"/>
          <p:nvPr>
            <p:ph idx="1" type="body"/>
          </p:nvPr>
        </p:nvSpPr>
        <p:spPr>
          <a:xfrm>
            <a:off x="383668" y="3723000"/>
            <a:ext cx="5897861" cy="44867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CA" sz="900"/>
              <a:t>Katya</a:t>
            </a:r>
            <a:endParaRPr b="1" sz="900"/>
          </a:p>
        </p:txBody>
      </p:sp>
      <p:sp>
        <p:nvSpPr>
          <p:cNvPr id="107" name="Google Shape;107;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5f3d340538_1_9: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 name="Google Shape;137;g35f3d340538_1_9: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Jenn</a:t>
            </a:r>
            <a:endParaRPr/>
          </a:p>
        </p:txBody>
      </p:sp>
      <p:sp>
        <p:nvSpPr>
          <p:cNvPr id="138" name="Google Shape;138;g35f3d340538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bb20b4d796_0_6: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7" name="Google Shape;147;g3bb20b4d796_0_6: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CA">
                <a:latin typeface="Arial"/>
                <a:ea typeface="Arial"/>
                <a:cs typeface="Arial"/>
                <a:sym typeface="Arial"/>
              </a:rPr>
              <a:t>Jenn</a:t>
            </a:r>
            <a:endParaRPr>
              <a:latin typeface="Arial"/>
              <a:ea typeface="Arial"/>
              <a:cs typeface="Arial"/>
              <a:sym typeface="Arial"/>
            </a:endParaRPr>
          </a:p>
          <a:p>
            <a:pPr indent="0" lvl="0" marL="0" rtl="0" algn="l">
              <a:lnSpc>
                <a:spcPct val="115000"/>
              </a:lnSpc>
              <a:spcBef>
                <a:spcPts val="0"/>
              </a:spcBef>
              <a:spcAft>
                <a:spcPts val="0"/>
              </a:spcAft>
              <a:buSzPts val="1100"/>
              <a:buNone/>
            </a:pPr>
            <a:r>
              <a:t/>
            </a:r>
            <a:endParaRPr>
              <a:latin typeface="Arial"/>
              <a:ea typeface="Arial"/>
              <a:cs typeface="Arial"/>
              <a:sym typeface="Arial"/>
            </a:endParaRPr>
          </a:p>
          <a:p>
            <a:pPr indent="0" lvl="0" marL="0" rtl="0" algn="l">
              <a:lnSpc>
                <a:spcPct val="115000"/>
              </a:lnSpc>
              <a:spcBef>
                <a:spcPts val="0"/>
              </a:spcBef>
              <a:spcAft>
                <a:spcPts val="0"/>
              </a:spcAft>
              <a:buSzPts val="1100"/>
              <a:buNone/>
            </a:pPr>
            <a:r>
              <a:rPr lang="en-CA">
                <a:latin typeface="Arial"/>
                <a:ea typeface="Arial"/>
                <a:cs typeface="Arial"/>
                <a:sym typeface="Arial"/>
              </a:rPr>
              <a:t>COPPUL’s Indigenous Historical Publications Working Group developed a dataset of publications by and about Indigenous communities in western Canada to support preservation and digitization efforts. The first project of the Indigenous Works stream was to expand the dataset across Canada, which was realized through the efforts of Jillian Metchooyeah and Laura Reid. This has now been published as</a:t>
            </a:r>
            <a:r>
              <a:rPr lang="en-CA" u="sng">
                <a:solidFill>
                  <a:srgbClr val="1155CC"/>
                </a:solidFill>
                <a:latin typeface="Arial"/>
                <a:ea typeface="Arial"/>
                <a:cs typeface="Arial"/>
                <a:sym typeface="Arial"/>
                <a:hlinkClick r:id="rId2">
                  <a:extLst>
                    <a:ext uri="{A12FA001-AC4F-418D-AE19-62706E023703}">
                      <ahyp:hlinkClr val="tx"/>
                    </a:ext>
                  </a:extLst>
                </a:hlinkClick>
              </a:rPr>
              <a:t> version 3 of the dataset</a:t>
            </a:r>
            <a:r>
              <a:rPr lang="en-CA">
                <a:latin typeface="Arial"/>
                <a:ea typeface="Arial"/>
                <a:cs typeface="Arial"/>
                <a:sym typeface="Arial"/>
              </a:rPr>
              <a:t>. The focus of North/Nord is print preservation; as such this project will ensure preservation of the original artifacts in libraries across Canada for future study as well as potential repatriation efforts.</a:t>
            </a:r>
            <a:endParaRPr>
              <a:latin typeface="Arial"/>
              <a:ea typeface="Arial"/>
              <a:cs typeface="Arial"/>
              <a:sym typeface="Arial"/>
            </a:endParaRPr>
          </a:p>
          <a:p>
            <a:pPr indent="0" lvl="0" marL="0" rtl="0" algn="l">
              <a:lnSpc>
                <a:spcPct val="115000"/>
              </a:lnSpc>
              <a:spcBef>
                <a:spcPts val="0"/>
              </a:spcBef>
              <a:spcAft>
                <a:spcPts val="0"/>
              </a:spcAft>
              <a:buSzPts val="1100"/>
              <a:buNone/>
            </a:pPr>
            <a:r>
              <a:t/>
            </a:r>
            <a:endParaRPr>
              <a:latin typeface="Arial"/>
              <a:ea typeface="Arial"/>
              <a:cs typeface="Arial"/>
              <a:sym typeface="Arial"/>
            </a:endParaRPr>
          </a:p>
          <a:p>
            <a:pPr indent="0" lvl="0" marL="0" rtl="0" algn="l">
              <a:lnSpc>
                <a:spcPct val="115000"/>
              </a:lnSpc>
              <a:spcBef>
                <a:spcPts val="0"/>
              </a:spcBef>
              <a:spcAft>
                <a:spcPts val="0"/>
              </a:spcAft>
              <a:buSzPts val="1100"/>
              <a:buNone/>
            </a:pPr>
            <a:r>
              <a:rPr lang="en-CA" sz="1050">
                <a:solidFill>
                  <a:srgbClr val="333333"/>
                </a:solidFill>
                <a:highlight>
                  <a:srgbClr val="FFFFFF"/>
                </a:highlight>
                <a:latin typeface="Arial"/>
                <a:ea typeface="Arial"/>
                <a:cs typeface="Arial"/>
                <a:sym typeface="Arial"/>
              </a:rPr>
              <a:t>This is a listing of Indigenous periodicals (newspapers, newsletters, magazines, and journals), arranged by title. It primarily includes material published in Canada, but also encompasses some titles from American states bordering Canada. The scope aims to include publications by Indigenous communities and organizations, and to exclude known material produced by governments and non-Indigenous organizations. The inventory represents known publications across Canada based on sources from OCLC, and known listings of these publications within the community. All items in the list are held in Canadian libraries, archives, and museums.</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00000"/>
              </a:lnSpc>
              <a:spcBef>
                <a:spcPts val="330"/>
              </a:spcBef>
              <a:spcAft>
                <a:spcPts val="0"/>
              </a:spcAft>
              <a:buSzPts val="1400"/>
              <a:buNone/>
            </a:pPr>
            <a:r>
              <a:t/>
            </a:r>
            <a:endParaRPr/>
          </a:p>
        </p:txBody>
      </p:sp>
      <p:sp>
        <p:nvSpPr>
          <p:cNvPr id="148" name="Google Shape;148;g3bb20b4d796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b558d82509_0_28: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6" name="Google Shape;156;g3b558d82509_0_28: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Jenn</a:t>
            </a:r>
            <a:endParaRPr/>
          </a:p>
        </p:txBody>
      </p:sp>
      <p:sp>
        <p:nvSpPr>
          <p:cNvPr id="157" name="Google Shape;157;g3b558d82509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b558d82509_0_0:notes"/>
          <p:cNvSpPr/>
          <p:nvPr>
            <p:ph idx="2" type="sldImg"/>
          </p:nvPr>
        </p:nvSpPr>
        <p:spPr>
          <a:xfrm>
            <a:off x="294612" y="251520"/>
            <a:ext cx="2862000" cy="2146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5" name="Google Shape;165;g3b558d82509_0_0:notes"/>
          <p:cNvSpPr txBox="1"/>
          <p:nvPr>
            <p:ph idx="1" type="body"/>
          </p:nvPr>
        </p:nvSpPr>
        <p:spPr>
          <a:xfrm>
            <a:off x="294612" y="2483768"/>
            <a:ext cx="6230700" cy="61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30"/>
              </a:spcBef>
              <a:spcAft>
                <a:spcPts val="0"/>
              </a:spcAft>
              <a:buSzPts val="1400"/>
              <a:buNone/>
            </a:pPr>
            <a:r>
              <a:rPr lang="en-CA"/>
              <a:t>Jenn</a:t>
            </a:r>
            <a:endParaRPr/>
          </a:p>
        </p:txBody>
      </p:sp>
      <p:sp>
        <p:nvSpPr>
          <p:cNvPr id="166" name="Google Shape;166;g3b558d82509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0" name="Shape 10"/>
        <p:cNvGrpSpPr/>
        <p:nvPr/>
      </p:nvGrpSpPr>
      <p:grpSpPr>
        <a:xfrm>
          <a:off x="0" y="0"/>
          <a:ext cx="0" cy="0"/>
          <a:chOff x="0" y="0"/>
          <a:chExt cx="0" cy="0"/>
        </a:xfrm>
      </p:grpSpPr>
      <p:sp>
        <p:nvSpPr>
          <p:cNvPr id="11" name="Google Shape;11;g35d16020835_2_60"/>
          <p:cNvSpPr/>
          <p:nvPr/>
        </p:nvSpPr>
        <p:spPr>
          <a:xfrm>
            <a:off x="-125" y="0"/>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2" name="Google Shape;12;g35d16020835_2_60"/>
          <p:cNvSpPr txBox="1"/>
          <p:nvPr>
            <p:ph type="ctrTitle"/>
          </p:nvPr>
        </p:nvSpPr>
        <p:spPr>
          <a:xfrm>
            <a:off x="311700" y="719633"/>
            <a:ext cx="8520600" cy="171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3" name="Google Shape;13;g35d16020835_2_60"/>
          <p:cNvSpPr txBox="1"/>
          <p:nvPr>
            <p:ph idx="1" type="subTitle"/>
          </p:nvPr>
        </p:nvSpPr>
        <p:spPr>
          <a:xfrm>
            <a:off x="311700" y="2504747"/>
            <a:ext cx="4242600" cy="984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g35d16020835_2_6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g35d16020835_2_101"/>
          <p:cNvSpPr/>
          <p:nvPr/>
        </p:nvSpPr>
        <p:spPr>
          <a:xfrm>
            <a:off x="0" y="5825333"/>
            <a:ext cx="9144000" cy="1032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35d16020835_2_101"/>
          <p:cNvSpPr txBox="1"/>
          <p:nvPr>
            <p:ph idx="1" type="body"/>
          </p:nvPr>
        </p:nvSpPr>
        <p:spPr>
          <a:xfrm>
            <a:off x="311700" y="6028533"/>
            <a:ext cx="7979400" cy="614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5" name="Google Shape;55;g35d16020835_2_10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6" name="Shape 56"/>
        <p:cNvGrpSpPr/>
        <p:nvPr/>
      </p:nvGrpSpPr>
      <p:grpSpPr>
        <a:xfrm>
          <a:off x="0" y="0"/>
          <a:ext cx="0" cy="0"/>
          <a:chOff x="0" y="0"/>
          <a:chExt cx="0" cy="0"/>
        </a:xfrm>
      </p:grpSpPr>
      <p:sp>
        <p:nvSpPr>
          <p:cNvPr id="57" name="Google Shape;57;g35d16020835_2_105"/>
          <p:cNvSpPr txBox="1"/>
          <p:nvPr>
            <p:ph hasCustomPrompt="1" type="title"/>
          </p:nvPr>
        </p:nvSpPr>
        <p:spPr>
          <a:xfrm>
            <a:off x="311750" y="1108233"/>
            <a:ext cx="5334900" cy="1659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8" name="Google Shape;58;g35d16020835_2_105"/>
          <p:cNvSpPr txBox="1"/>
          <p:nvPr>
            <p:ph idx="1" type="body"/>
          </p:nvPr>
        </p:nvSpPr>
        <p:spPr>
          <a:xfrm>
            <a:off x="311700" y="2828567"/>
            <a:ext cx="5334900" cy="12567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0"/>
              </a:spcBef>
              <a:spcAft>
                <a:spcPts val="0"/>
              </a:spcAft>
              <a:buClr>
                <a:schemeClr val="accent2"/>
              </a:buClr>
              <a:buSzPts val="1100"/>
              <a:buChar char="○"/>
              <a:defRPr>
                <a:solidFill>
                  <a:schemeClr val="accent2"/>
                </a:solidFill>
              </a:defRPr>
            </a:lvl2pPr>
            <a:lvl3pPr indent="-298450" lvl="2" marL="1371600" algn="l">
              <a:lnSpc>
                <a:spcPct val="115000"/>
              </a:lnSpc>
              <a:spcBef>
                <a:spcPts val="0"/>
              </a:spcBef>
              <a:spcAft>
                <a:spcPts val="0"/>
              </a:spcAft>
              <a:buClr>
                <a:schemeClr val="accent2"/>
              </a:buClr>
              <a:buSzPts val="1100"/>
              <a:buChar char="■"/>
              <a:defRPr>
                <a:solidFill>
                  <a:schemeClr val="accent2"/>
                </a:solidFill>
              </a:defRPr>
            </a:lvl3pPr>
            <a:lvl4pPr indent="-298450" lvl="3" marL="1828800" algn="l">
              <a:lnSpc>
                <a:spcPct val="115000"/>
              </a:lnSpc>
              <a:spcBef>
                <a:spcPts val="0"/>
              </a:spcBef>
              <a:spcAft>
                <a:spcPts val="0"/>
              </a:spcAft>
              <a:buClr>
                <a:schemeClr val="accent2"/>
              </a:buClr>
              <a:buSzPts val="1100"/>
              <a:buChar char="●"/>
              <a:defRPr>
                <a:solidFill>
                  <a:schemeClr val="accent2"/>
                </a:solidFill>
              </a:defRPr>
            </a:lvl4pPr>
            <a:lvl5pPr indent="-298450" lvl="4" marL="2286000" algn="l">
              <a:lnSpc>
                <a:spcPct val="115000"/>
              </a:lnSpc>
              <a:spcBef>
                <a:spcPts val="0"/>
              </a:spcBef>
              <a:spcAft>
                <a:spcPts val="0"/>
              </a:spcAft>
              <a:buClr>
                <a:schemeClr val="accent2"/>
              </a:buClr>
              <a:buSzPts val="1100"/>
              <a:buChar char="○"/>
              <a:defRPr>
                <a:solidFill>
                  <a:schemeClr val="accent2"/>
                </a:solidFill>
              </a:defRPr>
            </a:lvl5pPr>
            <a:lvl6pPr indent="-298450" lvl="5" marL="2743200" algn="l">
              <a:lnSpc>
                <a:spcPct val="115000"/>
              </a:lnSpc>
              <a:spcBef>
                <a:spcPts val="0"/>
              </a:spcBef>
              <a:spcAft>
                <a:spcPts val="0"/>
              </a:spcAft>
              <a:buClr>
                <a:schemeClr val="accent2"/>
              </a:buClr>
              <a:buSzPts val="1100"/>
              <a:buChar char="■"/>
              <a:defRPr>
                <a:solidFill>
                  <a:schemeClr val="accent2"/>
                </a:solidFill>
              </a:defRPr>
            </a:lvl6pPr>
            <a:lvl7pPr indent="-298450" lvl="6" marL="3200400" algn="l">
              <a:lnSpc>
                <a:spcPct val="115000"/>
              </a:lnSpc>
              <a:spcBef>
                <a:spcPts val="0"/>
              </a:spcBef>
              <a:spcAft>
                <a:spcPts val="0"/>
              </a:spcAft>
              <a:buClr>
                <a:schemeClr val="accent2"/>
              </a:buClr>
              <a:buSzPts val="1100"/>
              <a:buChar char="●"/>
              <a:defRPr>
                <a:solidFill>
                  <a:schemeClr val="accent2"/>
                </a:solidFill>
              </a:defRPr>
            </a:lvl7pPr>
            <a:lvl8pPr indent="-298450" lvl="7" marL="3657600" algn="l">
              <a:lnSpc>
                <a:spcPct val="115000"/>
              </a:lnSpc>
              <a:spcBef>
                <a:spcPts val="0"/>
              </a:spcBef>
              <a:spcAft>
                <a:spcPts val="0"/>
              </a:spcAft>
              <a:buClr>
                <a:schemeClr val="accent2"/>
              </a:buClr>
              <a:buSzPts val="1100"/>
              <a:buChar char="○"/>
              <a:defRPr>
                <a:solidFill>
                  <a:schemeClr val="accent2"/>
                </a:solidFill>
              </a:defRPr>
            </a:lvl8pPr>
            <a:lvl9pPr indent="-298450" lvl="8" marL="4114800" algn="l">
              <a:lnSpc>
                <a:spcPct val="115000"/>
              </a:lnSpc>
              <a:spcBef>
                <a:spcPts val="0"/>
              </a:spcBef>
              <a:spcAft>
                <a:spcPts val="0"/>
              </a:spcAft>
              <a:buClr>
                <a:schemeClr val="accent2"/>
              </a:buClr>
              <a:buSzPts val="1100"/>
              <a:buChar char="■"/>
              <a:defRPr>
                <a:solidFill>
                  <a:schemeClr val="accent2"/>
                </a:solidFill>
              </a:defRPr>
            </a:lvl9pPr>
          </a:lstStyle>
          <a:p/>
        </p:txBody>
      </p:sp>
      <p:sp>
        <p:nvSpPr>
          <p:cNvPr id="59" name="Google Shape;59;g35d16020835_2_10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g35d16020835_2_10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g35d16020835_2_11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g35d16020835_2_112"/>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65" name="Google Shape;65;g35d16020835_2_11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
        <p:nvSpPr>
          <p:cNvPr id="66" name="Google Shape;66;g35d16020835_2_112"/>
          <p:cNvSpPr/>
          <p:nvPr/>
        </p:nvSpPr>
        <p:spPr>
          <a:xfrm>
            <a:off x="-6643" y="5768214"/>
            <a:ext cx="9150600" cy="886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400"/>
              <a:buFont typeface="Times"/>
              <a:buNone/>
            </a:pPr>
            <a:r>
              <a:rPr b="0" i="0" lang="en-CA" sz="2400" u="none" cap="none" strike="noStrike">
                <a:solidFill>
                  <a:schemeClr val="dk1"/>
                </a:solidFill>
                <a:latin typeface="Times"/>
                <a:ea typeface="Times"/>
                <a:cs typeface="Times"/>
                <a:sym typeface="Time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 name="Shape 15"/>
        <p:cNvGrpSpPr/>
        <p:nvPr/>
      </p:nvGrpSpPr>
      <p:grpSpPr>
        <a:xfrm>
          <a:off x="0" y="0"/>
          <a:ext cx="0" cy="0"/>
          <a:chOff x="0" y="0"/>
          <a:chExt cx="0" cy="0"/>
        </a:xfrm>
      </p:grpSpPr>
      <p:sp>
        <p:nvSpPr>
          <p:cNvPr id="16" name="Google Shape;16;g35d16020835_2_95"/>
          <p:cNvSpPr/>
          <p:nvPr/>
        </p:nvSpPr>
        <p:spPr>
          <a:xfrm>
            <a:off x="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g35d16020835_2_95"/>
          <p:cNvSpPr txBox="1"/>
          <p:nvPr>
            <p:ph type="title"/>
          </p:nvPr>
        </p:nvSpPr>
        <p:spPr>
          <a:xfrm>
            <a:off x="311300" y="667900"/>
            <a:ext cx="3704400" cy="273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8" name="Google Shape;18;g35d16020835_2_95"/>
          <p:cNvSpPr txBox="1"/>
          <p:nvPr>
            <p:ph idx="1" type="subTitle"/>
          </p:nvPr>
        </p:nvSpPr>
        <p:spPr>
          <a:xfrm>
            <a:off x="304800" y="3502300"/>
            <a:ext cx="3704400" cy="123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19" name="Google Shape;19;g35d16020835_2_95"/>
          <p:cNvSpPr txBox="1"/>
          <p:nvPr>
            <p:ph idx="2" type="body"/>
          </p:nvPr>
        </p:nvSpPr>
        <p:spPr>
          <a:xfrm>
            <a:off x="4879025" y="667900"/>
            <a:ext cx="3954000" cy="54819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0" name="Google Shape;20;g35d16020835_2_9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g35d16020835_2_77"/>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g35d16020835_2_77"/>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4" name="Google Shape;24;g35d16020835_2_77"/>
          <p:cNvSpPr txBox="1"/>
          <p:nvPr>
            <p:ph idx="1" type="body"/>
          </p:nvPr>
        </p:nvSpPr>
        <p:spPr>
          <a:xfrm>
            <a:off x="311700" y="2007600"/>
            <a:ext cx="3999900" cy="410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5" name="Google Shape;25;g35d16020835_2_77"/>
          <p:cNvSpPr txBox="1"/>
          <p:nvPr>
            <p:ph idx="2" type="body"/>
          </p:nvPr>
        </p:nvSpPr>
        <p:spPr>
          <a:xfrm>
            <a:off x="4832400" y="2007600"/>
            <a:ext cx="3999900" cy="410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6" name="Google Shape;26;g35d16020835_2_7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7" name="Shape 2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28" name="Shape 28"/>
        <p:cNvGrpSpPr/>
        <p:nvPr/>
      </p:nvGrpSpPr>
      <p:grpSpPr>
        <a:xfrm>
          <a:off x="0" y="0"/>
          <a:ext cx="0" cy="0"/>
          <a:chOff x="0" y="0"/>
          <a:chExt cx="0" cy="0"/>
        </a:xfrm>
      </p:grpSpPr>
      <p:sp>
        <p:nvSpPr>
          <p:cNvPr id="29" name="Google Shape;29;g35d16020835_2_65"/>
          <p:cNvSpPr/>
          <p:nvPr/>
        </p:nvSpPr>
        <p:spPr>
          <a:xfrm>
            <a:off x="0" y="64132"/>
            <a:ext cx="9144250"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30" name="Google Shape;30;g35d16020835_2_65"/>
          <p:cNvSpPr/>
          <p:nvPr/>
        </p:nvSpPr>
        <p:spPr>
          <a:xfrm>
            <a:off x="0" y="0"/>
            <a:ext cx="9144250" cy="5863987"/>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31" name="Google Shape;31;g35d16020835_2_65"/>
          <p:cNvSpPr txBox="1"/>
          <p:nvPr>
            <p:ph type="title"/>
          </p:nvPr>
        </p:nvSpPr>
        <p:spPr>
          <a:xfrm>
            <a:off x="311700" y="719633"/>
            <a:ext cx="8520600" cy="171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32" name="Google Shape;32;g35d16020835_2_6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g35d16020835_2_70"/>
          <p:cNvSpPr/>
          <p:nvPr/>
        </p:nvSpPr>
        <p:spPr>
          <a:xfrm>
            <a:off x="0" y="0"/>
            <a:ext cx="4314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35d16020835_2_70"/>
          <p:cNvSpPr/>
          <p:nvPr/>
        </p:nvSpPr>
        <p:spPr>
          <a:xfrm>
            <a:off x="0" y="58833"/>
            <a:ext cx="4313625" cy="5865687"/>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36" name="Google Shape;36;g35d16020835_2_70"/>
          <p:cNvSpPr/>
          <p:nvPr/>
        </p:nvSpPr>
        <p:spPr>
          <a:xfrm>
            <a:off x="-125" y="0"/>
            <a:ext cx="4316900" cy="5860653"/>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37" name="Google Shape;37;g35d16020835_2_70"/>
          <p:cNvSpPr txBox="1"/>
          <p:nvPr>
            <p:ph type="title"/>
          </p:nvPr>
        </p:nvSpPr>
        <p:spPr>
          <a:xfrm>
            <a:off x="311725" y="667900"/>
            <a:ext cx="3706500" cy="3345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8" name="Google Shape;38;g35d16020835_2_70"/>
          <p:cNvSpPr txBox="1"/>
          <p:nvPr>
            <p:ph idx="1" type="body"/>
          </p:nvPr>
        </p:nvSpPr>
        <p:spPr>
          <a:xfrm>
            <a:off x="4644675" y="667900"/>
            <a:ext cx="4166400" cy="5464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9" name="Google Shape;39;g35d16020835_2_7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g35d16020835_2_83"/>
          <p:cNvSpPr/>
          <p:nvPr/>
        </p:nvSpPr>
        <p:spPr>
          <a:xfrm>
            <a:off x="0" y="0"/>
            <a:ext cx="9144000" cy="1702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g35d16020835_2_83"/>
          <p:cNvSpPr txBox="1"/>
          <p:nvPr>
            <p:ph type="title"/>
          </p:nvPr>
        </p:nvSpPr>
        <p:spPr>
          <a:xfrm>
            <a:off x="311725" y="667900"/>
            <a:ext cx="8520600" cy="831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3" name="Google Shape;43;g35d16020835_2_8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g35d16020835_2_87"/>
          <p:cNvSpPr/>
          <p:nvPr/>
        </p:nvSpPr>
        <p:spPr>
          <a:xfrm>
            <a:off x="0" y="0"/>
            <a:ext cx="37644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g35d16020835_2_87"/>
          <p:cNvSpPr txBox="1"/>
          <p:nvPr>
            <p:ph type="title"/>
          </p:nvPr>
        </p:nvSpPr>
        <p:spPr>
          <a:xfrm>
            <a:off x="311725" y="667900"/>
            <a:ext cx="3127500" cy="2438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7" name="Google Shape;47;g35d16020835_2_87"/>
          <p:cNvSpPr txBox="1"/>
          <p:nvPr>
            <p:ph idx="1" type="body"/>
          </p:nvPr>
        </p:nvSpPr>
        <p:spPr>
          <a:xfrm>
            <a:off x="311700" y="3187533"/>
            <a:ext cx="3127500" cy="30639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0"/>
              </a:spcBef>
              <a:spcAft>
                <a:spcPts val="0"/>
              </a:spcAft>
              <a:buClr>
                <a:schemeClr val="accent2"/>
              </a:buClr>
              <a:buSzPts val="1100"/>
              <a:buChar char="○"/>
              <a:defRPr>
                <a:solidFill>
                  <a:schemeClr val="accent2"/>
                </a:solidFill>
              </a:defRPr>
            </a:lvl2pPr>
            <a:lvl3pPr indent="-298450" lvl="2" marL="1371600" algn="l">
              <a:lnSpc>
                <a:spcPct val="115000"/>
              </a:lnSpc>
              <a:spcBef>
                <a:spcPts val="0"/>
              </a:spcBef>
              <a:spcAft>
                <a:spcPts val="0"/>
              </a:spcAft>
              <a:buClr>
                <a:schemeClr val="accent2"/>
              </a:buClr>
              <a:buSzPts val="1100"/>
              <a:buChar char="■"/>
              <a:defRPr>
                <a:solidFill>
                  <a:schemeClr val="accent2"/>
                </a:solidFill>
              </a:defRPr>
            </a:lvl3pPr>
            <a:lvl4pPr indent="-298450" lvl="3" marL="1828800" algn="l">
              <a:lnSpc>
                <a:spcPct val="115000"/>
              </a:lnSpc>
              <a:spcBef>
                <a:spcPts val="0"/>
              </a:spcBef>
              <a:spcAft>
                <a:spcPts val="0"/>
              </a:spcAft>
              <a:buClr>
                <a:schemeClr val="accent2"/>
              </a:buClr>
              <a:buSzPts val="1100"/>
              <a:buChar char="●"/>
              <a:defRPr>
                <a:solidFill>
                  <a:schemeClr val="accent2"/>
                </a:solidFill>
              </a:defRPr>
            </a:lvl4pPr>
            <a:lvl5pPr indent="-298450" lvl="4" marL="2286000" algn="l">
              <a:lnSpc>
                <a:spcPct val="115000"/>
              </a:lnSpc>
              <a:spcBef>
                <a:spcPts val="0"/>
              </a:spcBef>
              <a:spcAft>
                <a:spcPts val="0"/>
              </a:spcAft>
              <a:buClr>
                <a:schemeClr val="accent2"/>
              </a:buClr>
              <a:buSzPts val="1100"/>
              <a:buChar char="○"/>
              <a:defRPr>
                <a:solidFill>
                  <a:schemeClr val="accent2"/>
                </a:solidFill>
              </a:defRPr>
            </a:lvl5pPr>
            <a:lvl6pPr indent="-298450" lvl="5" marL="2743200" algn="l">
              <a:lnSpc>
                <a:spcPct val="115000"/>
              </a:lnSpc>
              <a:spcBef>
                <a:spcPts val="0"/>
              </a:spcBef>
              <a:spcAft>
                <a:spcPts val="0"/>
              </a:spcAft>
              <a:buClr>
                <a:schemeClr val="accent2"/>
              </a:buClr>
              <a:buSzPts val="1100"/>
              <a:buChar char="■"/>
              <a:defRPr>
                <a:solidFill>
                  <a:schemeClr val="accent2"/>
                </a:solidFill>
              </a:defRPr>
            </a:lvl6pPr>
            <a:lvl7pPr indent="-298450" lvl="6" marL="3200400" algn="l">
              <a:lnSpc>
                <a:spcPct val="115000"/>
              </a:lnSpc>
              <a:spcBef>
                <a:spcPts val="0"/>
              </a:spcBef>
              <a:spcAft>
                <a:spcPts val="0"/>
              </a:spcAft>
              <a:buClr>
                <a:schemeClr val="accent2"/>
              </a:buClr>
              <a:buSzPts val="1100"/>
              <a:buChar char="●"/>
              <a:defRPr>
                <a:solidFill>
                  <a:schemeClr val="accent2"/>
                </a:solidFill>
              </a:defRPr>
            </a:lvl7pPr>
            <a:lvl8pPr indent="-298450" lvl="7" marL="3657600" algn="l">
              <a:lnSpc>
                <a:spcPct val="115000"/>
              </a:lnSpc>
              <a:spcBef>
                <a:spcPts val="0"/>
              </a:spcBef>
              <a:spcAft>
                <a:spcPts val="0"/>
              </a:spcAft>
              <a:buClr>
                <a:schemeClr val="accent2"/>
              </a:buClr>
              <a:buSzPts val="1100"/>
              <a:buChar char="○"/>
              <a:defRPr>
                <a:solidFill>
                  <a:schemeClr val="accent2"/>
                </a:solidFill>
              </a:defRPr>
            </a:lvl8pPr>
            <a:lvl9pPr indent="-298450" lvl="8" marL="4114800" algn="l">
              <a:lnSpc>
                <a:spcPct val="115000"/>
              </a:lnSpc>
              <a:spcBef>
                <a:spcPts val="0"/>
              </a:spcBef>
              <a:spcAft>
                <a:spcPts val="0"/>
              </a:spcAft>
              <a:buClr>
                <a:schemeClr val="accent2"/>
              </a:buClr>
              <a:buSzPts val="1100"/>
              <a:buChar char="■"/>
              <a:defRPr>
                <a:solidFill>
                  <a:schemeClr val="accent2"/>
                </a:solidFill>
              </a:defRPr>
            </a:lvl9pPr>
          </a:lstStyle>
          <a:p/>
        </p:txBody>
      </p:sp>
      <p:sp>
        <p:nvSpPr>
          <p:cNvPr id="48" name="Google Shape;48;g35d16020835_2_8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9" name="Shape 49"/>
        <p:cNvGrpSpPr/>
        <p:nvPr/>
      </p:nvGrpSpPr>
      <p:grpSpPr>
        <a:xfrm>
          <a:off x="0" y="0"/>
          <a:ext cx="0" cy="0"/>
          <a:chOff x="0" y="0"/>
          <a:chExt cx="0" cy="0"/>
        </a:xfrm>
      </p:grpSpPr>
      <p:sp>
        <p:nvSpPr>
          <p:cNvPr id="50" name="Google Shape;50;g35d16020835_2_92"/>
          <p:cNvSpPr txBox="1"/>
          <p:nvPr>
            <p:ph type="title"/>
          </p:nvPr>
        </p:nvSpPr>
        <p:spPr>
          <a:xfrm>
            <a:off x="311675" y="1064800"/>
            <a:ext cx="6247800" cy="4728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51" name="Google Shape;51;g35d16020835_2_9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6" name="Shape 6"/>
        <p:cNvGrpSpPr/>
        <p:nvPr/>
      </p:nvGrpSpPr>
      <p:grpSpPr>
        <a:xfrm>
          <a:off x="0" y="0"/>
          <a:ext cx="0" cy="0"/>
          <a:chOff x="0" y="0"/>
          <a:chExt cx="0" cy="0"/>
        </a:xfrm>
      </p:grpSpPr>
      <p:sp>
        <p:nvSpPr>
          <p:cNvPr id="7" name="Google Shape;7;g35d16020835_2_5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8" name="Google Shape;8;g35d16020835_2_5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11150" lvl="0" marL="457200" marR="0" algn="l">
              <a:lnSpc>
                <a:spcPct val="115000"/>
              </a:lnSpc>
              <a:spcBef>
                <a:spcPts val="0"/>
              </a:spcBef>
              <a:spcAft>
                <a:spcPts val="0"/>
              </a:spcAft>
              <a:buClr>
                <a:schemeClr val="dk1"/>
              </a:buClr>
              <a:buSzPts val="1300"/>
              <a:buFont typeface="Roboto"/>
              <a:buChar char="●"/>
              <a:defRPr b="0" i="0" sz="1300" u="none" cap="none" strike="noStrike">
                <a:solidFill>
                  <a:schemeClr val="dk1"/>
                </a:solidFill>
                <a:latin typeface="Roboto"/>
                <a:ea typeface="Roboto"/>
                <a:cs typeface="Roboto"/>
                <a:sym typeface="Roboto"/>
              </a:defRPr>
            </a:lvl1pPr>
            <a:lvl2pPr indent="-298450" lvl="1" marL="9144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2pPr>
            <a:lvl3pPr indent="-298450" lvl="2" marL="13716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3pPr>
            <a:lvl4pPr indent="-298450" lvl="3" marL="18288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4pPr>
            <a:lvl5pPr indent="-298450" lvl="4" marL="22860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5pPr>
            <a:lvl6pPr indent="-298450" lvl="5" marL="27432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6pPr>
            <a:lvl7pPr indent="-298450" lvl="6" marL="32004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7pPr>
            <a:lvl8pPr indent="-298450" lvl="7" marL="36576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8pPr>
            <a:lvl9pPr indent="-298450" lvl="8" marL="4114800" marR="0" algn="l">
              <a:lnSpc>
                <a:spcPct val="115000"/>
              </a:lnSpc>
              <a:spcBef>
                <a:spcPts val="0"/>
              </a:spcBef>
              <a:spcAft>
                <a:spcPts val="0"/>
              </a:spcAft>
              <a:buClr>
                <a:schemeClr val="dk1"/>
              </a:buClr>
              <a:buSzPts val="1100"/>
              <a:buFont typeface="Roboto"/>
              <a:buChar char="■"/>
              <a:defRPr b="0" i="0" sz="1100" u="none" cap="none" strike="noStrike">
                <a:solidFill>
                  <a:schemeClr val="dk1"/>
                </a:solidFill>
                <a:latin typeface="Roboto"/>
                <a:ea typeface="Roboto"/>
                <a:cs typeface="Roboto"/>
                <a:sym typeface="Roboto"/>
              </a:defRPr>
            </a:lvl9pPr>
          </a:lstStyle>
          <a:p/>
        </p:txBody>
      </p:sp>
      <p:sp>
        <p:nvSpPr>
          <p:cNvPr id="9" name="Google Shape;9;g35d16020835_2_5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https://northnordsharedprint.ca/" TargetMode="External"/><Relationship Id="rId5" Type="http://schemas.openxmlformats.org/officeDocument/2006/relationships/hyperlink" Target="https://northnordsharedprint.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hyperlink" Target="https://vimeo.com/952407013" TargetMode="External"/><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hyperlink" Target="https://northnordsharedprint.ca/" TargetMode="External"/><Relationship Id="rId5" Type="http://schemas.openxmlformats.org/officeDocument/2006/relationships/hyperlink" Target="https://northnordsharedprint.c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mailto:indigenous-works-subgroup@coppul.ca" TargetMode="External"/><Relationship Id="rId4" Type="http://schemas.openxmlformats.org/officeDocument/2006/relationships/image" Target="../media/image11.png"/><Relationship Id="rId5" Type="http://schemas.openxmlformats.org/officeDocument/2006/relationships/hyperlink" Target="https://northnordsharedprint.ca/" TargetMode="External"/><Relationship Id="rId6" Type="http://schemas.openxmlformats.org/officeDocument/2006/relationships/hyperlink" Target="https://northnordsharedprint.c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hyperlink" Target="https://northnordsharedprint.ca/" TargetMode="External"/><Relationship Id="rId5" Type="http://schemas.openxmlformats.org/officeDocument/2006/relationships/hyperlink" Target="https://northnordsharedprint.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hyperlink" Target="https://northnordsharedprint.ca/" TargetMode="External"/><Relationship Id="rId5" Type="http://schemas.openxmlformats.org/officeDocument/2006/relationships/hyperlink" Target="https://northnordsharedprint.ca/" TargetMode="External"/><Relationship Id="rId6" Type="http://schemas.openxmlformats.org/officeDocument/2006/relationships/hyperlink" Target="https://drive.google.com/file/d/1GC1hhuiFBeibIdGfyigd81aMvDHlpbD5/vie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20" Type="http://schemas.openxmlformats.org/officeDocument/2006/relationships/image" Target="../media/image18.png"/><Relationship Id="rId22" Type="http://schemas.openxmlformats.org/officeDocument/2006/relationships/image" Target="../media/image26.png"/><Relationship Id="rId21" Type="http://schemas.openxmlformats.org/officeDocument/2006/relationships/image" Target="../media/image24.png"/><Relationship Id="rId24" Type="http://schemas.openxmlformats.org/officeDocument/2006/relationships/image" Target="../media/image34.png"/><Relationship Id="rId23"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9.png"/><Relationship Id="rId26" Type="http://schemas.openxmlformats.org/officeDocument/2006/relationships/image" Target="../media/image11.png"/><Relationship Id="rId25" Type="http://schemas.openxmlformats.org/officeDocument/2006/relationships/image" Target="../media/image30.png"/><Relationship Id="rId28" Type="http://schemas.openxmlformats.org/officeDocument/2006/relationships/image" Target="../media/image33.png"/><Relationship Id="rId27"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12.png"/><Relationship Id="rId11" Type="http://schemas.openxmlformats.org/officeDocument/2006/relationships/image" Target="../media/image8.png"/><Relationship Id="rId10" Type="http://schemas.openxmlformats.org/officeDocument/2006/relationships/image" Target="../media/image19.png"/><Relationship Id="rId13" Type="http://schemas.openxmlformats.org/officeDocument/2006/relationships/image" Target="../media/image16.png"/><Relationship Id="rId12" Type="http://schemas.openxmlformats.org/officeDocument/2006/relationships/image" Target="../media/image3.png"/><Relationship Id="rId15" Type="http://schemas.openxmlformats.org/officeDocument/2006/relationships/image" Target="../media/image14.png"/><Relationship Id="rId14" Type="http://schemas.openxmlformats.org/officeDocument/2006/relationships/image" Target="../media/image4.png"/><Relationship Id="rId17" Type="http://schemas.openxmlformats.org/officeDocument/2006/relationships/image" Target="../media/image29.png"/><Relationship Id="rId16" Type="http://schemas.openxmlformats.org/officeDocument/2006/relationships/image" Target="../media/image7.png"/><Relationship Id="rId19" Type="http://schemas.openxmlformats.org/officeDocument/2006/relationships/image" Target="../media/image21.png"/><Relationship Id="rId1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hyperlink" Target="https://borealisdata.ca/dataset.xhtml?persistentId=doi:10.5683/SP3/JGN15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 name="Shape 70"/>
        <p:cNvGrpSpPr/>
        <p:nvPr/>
      </p:nvGrpSpPr>
      <p:grpSpPr>
        <a:xfrm>
          <a:off x="0" y="0"/>
          <a:ext cx="0" cy="0"/>
          <a:chOff x="0" y="0"/>
          <a:chExt cx="0" cy="0"/>
        </a:xfrm>
      </p:grpSpPr>
      <p:sp>
        <p:nvSpPr>
          <p:cNvPr id="71" name="Google Shape;71;g35cf573c71a_3_0"/>
          <p:cNvSpPr txBox="1"/>
          <p:nvPr>
            <p:ph type="ctrTitle"/>
          </p:nvPr>
        </p:nvSpPr>
        <p:spPr>
          <a:xfrm>
            <a:off x="3044575" y="4446200"/>
            <a:ext cx="6336000" cy="1678800"/>
          </a:xfrm>
          <a:prstGeom prst="rect">
            <a:avLst/>
          </a:prstGeom>
          <a:noFill/>
          <a:ln>
            <a:noFill/>
          </a:ln>
        </p:spPr>
        <p:txBody>
          <a:bodyPr anchorCtr="0" anchor="b" bIns="45700" lIns="91425" spcFirstLastPara="1" rIns="91425" wrap="square" tIns="45700">
            <a:normAutofit/>
          </a:bodyPr>
          <a:lstStyle/>
          <a:p>
            <a:pPr indent="0" lvl="0" marL="0" rtl="0" algn="ctr">
              <a:lnSpc>
                <a:spcPct val="115000"/>
              </a:lnSpc>
              <a:spcBef>
                <a:spcPts val="1800"/>
              </a:spcBef>
              <a:spcAft>
                <a:spcPts val="0"/>
              </a:spcAft>
              <a:buClr>
                <a:schemeClr val="dk1"/>
              </a:buClr>
              <a:buSzPts val="1100"/>
              <a:buFont typeface="Arial"/>
              <a:buNone/>
            </a:pPr>
            <a:r>
              <a:rPr lang="en-CA" sz="2650">
                <a:solidFill>
                  <a:schemeClr val="lt1"/>
                </a:solidFill>
                <a:latin typeface="Arial"/>
                <a:ea typeface="Arial"/>
                <a:cs typeface="Arial"/>
                <a:sym typeface="Arial"/>
              </a:rPr>
              <a:t>OLA Super Conference</a:t>
            </a:r>
            <a:endParaRPr sz="2650">
              <a:solidFill>
                <a:schemeClr val="lt1"/>
              </a:solidFill>
              <a:latin typeface="Arial"/>
              <a:ea typeface="Arial"/>
              <a:cs typeface="Arial"/>
              <a:sym typeface="Arial"/>
            </a:endParaRPr>
          </a:p>
          <a:p>
            <a:pPr indent="0" lvl="0" marL="0" rtl="0" algn="ctr">
              <a:lnSpc>
                <a:spcPct val="115000"/>
              </a:lnSpc>
              <a:spcBef>
                <a:spcPts val="1800"/>
              </a:spcBef>
              <a:spcAft>
                <a:spcPts val="600"/>
              </a:spcAft>
              <a:buClr>
                <a:schemeClr val="dk1"/>
              </a:buClr>
              <a:buSzPts val="1100"/>
              <a:buFont typeface="Arial"/>
              <a:buNone/>
            </a:pPr>
            <a:r>
              <a:rPr lang="en-CA" sz="2650">
                <a:solidFill>
                  <a:schemeClr val="lt1"/>
                </a:solidFill>
                <a:latin typeface="Arial"/>
                <a:ea typeface="Arial"/>
                <a:cs typeface="Arial"/>
                <a:sym typeface="Arial"/>
              </a:rPr>
              <a:t>January 30, 2026</a:t>
            </a:r>
            <a:endParaRPr sz="2400">
              <a:solidFill>
                <a:schemeClr val="lt1"/>
              </a:solidFill>
              <a:latin typeface="Arial"/>
              <a:ea typeface="Arial"/>
              <a:cs typeface="Arial"/>
              <a:sym typeface="Arial"/>
            </a:endParaRPr>
          </a:p>
        </p:txBody>
      </p:sp>
      <p:pic>
        <p:nvPicPr>
          <p:cNvPr descr="North/Nord Network logo against navy background with white lettering and a navigation symbol in white and red." id="72" name="Google Shape;72;g35cf573c71a_3_0"/>
          <p:cNvPicPr preferRelativeResize="0"/>
          <p:nvPr/>
        </p:nvPicPr>
        <p:blipFill rotWithShape="1">
          <a:blip r:embed="rId3">
            <a:alphaModFix/>
          </a:blip>
          <a:srcRect b="0" l="0" r="0" t="0"/>
          <a:stretch/>
        </p:blipFill>
        <p:spPr>
          <a:xfrm>
            <a:off x="6920700" y="135700"/>
            <a:ext cx="2025050" cy="2011899"/>
          </a:xfrm>
          <a:prstGeom prst="rect">
            <a:avLst/>
          </a:prstGeom>
          <a:noFill/>
          <a:ln>
            <a:noFill/>
          </a:ln>
        </p:spPr>
      </p:pic>
      <p:sp>
        <p:nvSpPr>
          <p:cNvPr id="73" name="Google Shape;73;g35cf573c71a_3_0"/>
          <p:cNvSpPr txBox="1"/>
          <p:nvPr/>
        </p:nvSpPr>
        <p:spPr>
          <a:xfrm>
            <a:off x="79675" y="6016325"/>
            <a:ext cx="2964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4">
                  <a:extLst>
                    <a:ext uri="{A12FA001-AC4F-418D-AE19-62706E023703}">
                      <ahyp:hlinkClr val="tx"/>
                    </a:ext>
                  </a:extLst>
                </a:hlinkClick>
              </a:rPr>
              <a:t>North: the Canadian Shared Print Network/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Nord: Réseau canadien de conservation partagée des documents imprimés</a:t>
            </a:r>
            <a:endParaRPr b="1" i="0" sz="1100" u="none" cap="none" strike="noStrike">
              <a:solidFill>
                <a:schemeClr val="lt1"/>
              </a:solidFill>
              <a:latin typeface="Arial"/>
              <a:ea typeface="Arial"/>
              <a:cs typeface="Arial"/>
              <a:sym typeface="Arial"/>
            </a:endParaRPr>
          </a:p>
        </p:txBody>
      </p:sp>
      <p:sp>
        <p:nvSpPr>
          <p:cNvPr id="74" name="Google Shape;74;g35cf573c71a_3_0"/>
          <p:cNvSpPr txBox="1"/>
          <p:nvPr>
            <p:ph type="ctrTitle"/>
          </p:nvPr>
        </p:nvSpPr>
        <p:spPr>
          <a:xfrm>
            <a:off x="-176125" y="600325"/>
            <a:ext cx="7251000" cy="3159600"/>
          </a:xfrm>
          <a:prstGeom prst="rect">
            <a:avLst/>
          </a:prstGeom>
          <a:noFill/>
          <a:ln>
            <a:noFill/>
          </a:ln>
        </p:spPr>
        <p:txBody>
          <a:bodyPr anchorCtr="0" anchor="b" bIns="45700" lIns="91425" spcFirstLastPara="1" rIns="91425" wrap="square" tIns="45700">
            <a:normAutofit/>
          </a:bodyPr>
          <a:lstStyle/>
          <a:p>
            <a:pPr indent="0" lvl="0" marL="0" rtl="0" algn="ctr">
              <a:lnSpc>
                <a:spcPct val="128571"/>
              </a:lnSpc>
              <a:spcBef>
                <a:spcPts val="800"/>
              </a:spcBef>
              <a:spcAft>
                <a:spcPts val="0"/>
              </a:spcAft>
              <a:buNone/>
            </a:pPr>
            <a:r>
              <a:rPr lang="en-CA" sz="2600">
                <a:solidFill>
                  <a:srgbClr val="000000"/>
                </a:solidFill>
                <a:latin typeface="Roboto"/>
                <a:ea typeface="Roboto"/>
                <a:cs typeface="Roboto"/>
                <a:sym typeface="Roboto"/>
              </a:rPr>
              <a:t>Strengthening Access, Honouring Knowledge: </a:t>
            </a:r>
            <a:endParaRPr sz="2600">
              <a:solidFill>
                <a:srgbClr val="000000"/>
              </a:solidFill>
              <a:latin typeface="Roboto"/>
              <a:ea typeface="Roboto"/>
              <a:cs typeface="Roboto"/>
              <a:sym typeface="Roboto"/>
            </a:endParaRPr>
          </a:p>
          <a:p>
            <a:pPr indent="0" lvl="0" marL="0" rtl="0" algn="ctr">
              <a:lnSpc>
                <a:spcPct val="128571"/>
              </a:lnSpc>
              <a:spcBef>
                <a:spcPts val="800"/>
              </a:spcBef>
              <a:spcAft>
                <a:spcPts val="0"/>
              </a:spcAft>
              <a:buNone/>
            </a:pPr>
            <a:r>
              <a:rPr lang="en-CA" sz="2600">
                <a:solidFill>
                  <a:srgbClr val="000000"/>
                </a:solidFill>
                <a:latin typeface="Roboto"/>
                <a:ea typeface="Roboto"/>
                <a:cs typeface="Roboto"/>
                <a:sym typeface="Roboto"/>
              </a:rPr>
              <a:t>North/Nord Shared Print Strategies for Indigenous Materials</a:t>
            </a:r>
            <a:endParaRPr b="0" i="0" sz="5500" u="none" strike="noStrike">
              <a:solidFill>
                <a:srgbClr val="000000"/>
              </a:solidFill>
              <a:latin typeface="Arial"/>
              <a:ea typeface="Arial"/>
              <a:cs typeface="Arial"/>
              <a:sym typeface="Arial"/>
            </a:endParaRPr>
          </a:p>
          <a:p>
            <a:pPr indent="0" lvl="0" marL="0" rtl="0" algn="ctr">
              <a:lnSpc>
                <a:spcPct val="115000"/>
              </a:lnSpc>
              <a:spcBef>
                <a:spcPts val="1800"/>
              </a:spcBef>
              <a:spcAft>
                <a:spcPts val="600"/>
              </a:spcAft>
              <a:buClr>
                <a:schemeClr val="dk1"/>
              </a:buClr>
              <a:buSzPts val="1100"/>
              <a:buFont typeface="Arial"/>
              <a:buNone/>
            </a:pPr>
            <a:r>
              <a:t/>
            </a:r>
            <a:endParaRPr sz="265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bb20b4d796_0_0"/>
          <p:cNvSpPr txBox="1"/>
          <p:nvPr>
            <p:ph type="title"/>
          </p:nvPr>
        </p:nvSpPr>
        <p:spPr>
          <a:xfrm>
            <a:off x="311725" y="667900"/>
            <a:ext cx="8520600" cy="83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CA"/>
              <a:t>Opportunities for Shared Print Collaboration</a:t>
            </a:r>
            <a:endParaRPr/>
          </a:p>
        </p:txBody>
      </p:sp>
      <p:sp>
        <p:nvSpPr>
          <p:cNvPr id="179" name="Google Shape;179;g3bb20b4d796_0_0"/>
          <p:cNvSpPr txBox="1"/>
          <p:nvPr>
            <p:ph idx="1" type="body"/>
          </p:nvPr>
        </p:nvSpPr>
        <p:spPr>
          <a:xfrm>
            <a:off x="311725" y="2251700"/>
            <a:ext cx="3999900" cy="41802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Clr>
                <a:schemeClr val="dk2"/>
              </a:buClr>
              <a:buSzPts val="1400"/>
              <a:buFont typeface="Roboto"/>
              <a:buChar char="●"/>
            </a:pPr>
            <a:r>
              <a:rPr lang="en-CA" sz="1400">
                <a:solidFill>
                  <a:schemeClr val="dk2"/>
                </a:solidFill>
              </a:rPr>
              <a:t>Collaboration and engagement is a key to successful outcomes and continuity of project</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lang="en-CA" sz="1400">
                <a:solidFill>
                  <a:schemeClr val="dk2"/>
                </a:solidFill>
              </a:rPr>
              <a:t>Participation is always voluntary</a:t>
            </a:r>
            <a:endParaRPr sz="1400">
              <a:solidFill>
                <a:schemeClr val="dk2"/>
              </a:solidFill>
            </a:endParaRPr>
          </a:p>
          <a:p>
            <a:pPr indent="0" lvl="0" marL="457200" rtl="0" algn="l">
              <a:lnSpc>
                <a:spcPct val="100000"/>
              </a:lnSpc>
              <a:spcBef>
                <a:spcPts val="0"/>
              </a:spcBef>
              <a:spcAft>
                <a:spcPts val="0"/>
              </a:spcAft>
              <a:buNone/>
            </a:pPr>
            <a:r>
              <a:t/>
            </a:r>
            <a:endParaRPr sz="1400">
              <a:solidFill>
                <a:schemeClr val="dk2"/>
              </a:solidFill>
            </a:endParaRPr>
          </a:p>
          <a:p>
            <a:pPr indent="0" lvl="0" marL="0" rtl="0" algn="l">
              <a:lnSpc>
                <a:spcPct val="100000"/>
              </a:lnSpc>
              <a:spcBef>
                <a:spcPts val="0"/>
              </a:spcBef>
              <a:spcAft>
                <a:spcPts val="0"/>
              </a:spcAft>
              <a:buNone/>
            </a:pPr>
            <a:r>
              <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lang="en-CA" sz="1400">
                <a:solidFill>
                  <a:schemeClr val="dk2"/>
                </a:solidFill>
              </a:rPr>
              <a:t>Review titles lists for their library, starting with “3-or-fewer” titles</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lang="en-CA" sz="1400">
                <a:solidFill>
                  <a:schemeClr val="dk2"/>
                </a:solidFill>
              </a:rPr>
              <a:t>Minimum actions encouraged:</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Indicate if print versions are found on shelf</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Indicate condition</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Indicate holdings</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lang="en-CA" sz="1400">
                <a:solidFill>
                  <a:schemeClr val="dk2"/>
                </a:solidFill>
              </a:rPr>
              <a:t>To date, 8 of 30 libraries have completed their “3-or-fewer” shelf checks!</a:t>
            </a:r>
            <a:endParaRPr sz="1400">
              <a:solidFill>
                <a:schemeClr val="dk2"/>
              </a:solidFill>
            </a:endParaRPr>
          </a:p>
        </p:txBody>
      </p:sp>
      <p:sp>
        <p:nvSpPr>
          <p:cNvPr id="180" name="Google Shape;180;g3bb20b4d796_0_0"/>
          <p:cNvSpPr txBox="1"/>
          <p:nvPr>
            <p:ph idx="2" type="body"/>
          </p:nvPr>
        </p:nvSpPr>
        <p:spPr>
          <a:xfrm>
            <a:off x="4832425" y="2122025"/>
            <a:ext cx="3999900" cy="4101600"/>
          </a:xfrm>
          <a:prstGeom prst="rect">
            <a:avLst/>
          </a:prstGeom>
        </p:spPr>
        <p:txBody>
          <a:bodyPr anchorCtr="0" anchor="t" bIns="91425" lIns="91425" spcFirstLastPara="1" rIns="91425" wrap="square" tIns="91425">
            <a:normAutofit lnSpcReduction="20000"/>
          </a:bodyPr>
          <a:lstStyle/>
          <a:p>
            <a:pPr indent="0" lvl="0" marL="457200" rtl="0" algn="l">
              <a:lnSpc>
                <a:spcPct val="100000"/>
              </a:lnSpc>
              <a:spcBef>
                <a:spcPts val="0"/>
              </a:spcBef>
              <a:spcAft>
                <a:spcPts val="0"/>
              </a:spcAft>
              <a:buNone/>
            </a:pPr>
            <a:r>
              <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b="1" lang="en-CA" sz="1400">
                <a:solidFill>
                  <a:schemeClr val="dk2"/>
                </a:solidFill>
              </a:rPr>
              <a:t>Benefits to library participation:</a:t>
            </a:r>
            <a:endParaRPr b="1"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Offers opportunity for libraries participate in a discrete shared print project</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Stewardship of important Indigenous collections at local and national scale</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Learn how to validate and augment local metadata, improve metadata quality</a:t>
            </a:r>
            <a:endParaRPr sz="1400">
              <a:solidFill>
                <a:schemeClr val="dk2"/>
              </a:solidFill>
            </a:endParaRPr>
          </a:p>
          <a:p>
            <a:pPr indent="0" lvl="0" marL="914400" rtl="0" algn="l">
              <a:lnSpc>
                <a:spcPct val="100000"/>
              </a:lnSpc>
              <a:spcBef>
                <a:spcPts val="0"/>
              </a:spcBef>
              <a:spcAft>
                <a:spcPts val="0"/>
              </a:spcAft>
              <a:buNone/>
            </a:pPr>
            <a:r>
              <a:t/>
            </a:r>
            <a:endParaRPr sz="1400">
              <a:solidFill>
                <a:schemeClr val="dk2"/>
              </a:solidFill>
            </a:endParaRPr>
          </a:p>
          <a:p>
            <a:pPr indent="0" lvl="0" marL="457200" rtl="0" algn="l">
              <a:lnSpc>
                <a:spcPct val="100000"/>
              </a:lnSpc>
              <a:spcBef>
                <a:spcPts val="0"/>
              </a:spcBef>
              <a:spcAft>
                <a:spcPts val="0"/>
              </a:spcAft>
              <a:buNone/>
            </a:pPr>
            <a:r>
              <a:t/>
            </a:r>
            <a:endParaRPr sz="1400">
              <a:solidFill>
                <a:schemeClr val="dk2"/>
              </a:solidFill>
            </a:endParaRPr>
          </a:p>
          <a:p>
            <a:pPr indent="-317500" lvl="0" marL="457200" rtl="0" algn="l">
              <a:lnSpc>
                <a:spcPct val="100000"/>
              </a:lnSpc>
              <a:spcBef>
                <a:spcPts val="0"/>
              </a:spcBef>
              <a:spcAft>
                <a:spcPts val="0"/>
              </a:spcAft>
              <a:buClr>
                <a:schemeClr val="dk2"/>
              </a:buClr>
              <a:buSzPts val="1400"/>
              <a:buFont typeface="Roboto"/>
              <a:buChar char="●"/>
            </a:pPr>
            <a:r>
              <a:rPr b="1" lang="en-CA" sz="1400">
                <a:solidFill>
                  <a:schemeClr val="dk2"/>
                </a:solidFill>
              </a:rPr>
              <a:t>Benefits to North/Nord:</a:t>
            </a:r>
            <a:endParaRPr b="1"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Enhances national collaboration and library engagement with holdings validation process</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Offers insight into common issues with shared print projects that often involve metadata and technology</a:t>
            </a:r>
            <a:endParaRPr sz="1400">
              <a:solidFill>
                <a:schemeClr val="dk2"/>
              </a:solidFill>
            </a:endParaRPr>
          </a:p>
          <a:p>
            <a:pPr indent="-317500" lvl="1" marL="914400" rtl="0" algn="l">
              <a:lnSpc>
                <a:spcPct val="100000"/>
              </a:lnSpc>
              <a:spcBef>
                <a:spcPts val="0"/>
              </a:spcBef>
              <a:spcAft>
                <a:spcPts val="0"/>
              </a:spcAft>
              <a:buClr>
                <a:schemeClr val="dk2"/>
              </a:buClr>
              <a:buSzPts val="1400"/>
              <a:buFont typeface="Roboto"/>
              <a:buChar char="○"/>
            </a:pPr>
            <a:r>
              <a:rPr lang="en-CA" sz="1400">
                <a:solidFill>
                  <a:schemeClr val="dk2"/>
                </a:solidFill>
              </a:rPr>
              <a:t>Case study to refine process for other projects</a:t>
            </a:r>
            <a:endParaRPr/>
          </a:p>
        </p:txBody>
      </p:sp>
      <p:pic>
        <p:nvPicPr>
          <p:cNvPr descr="North/Nord Network logo against navy background with white lettering and a navigation symbol in white and red." id="181" name="Google Shape;181;g3bb20b4d796_0_0"/>
          <p:cNvPicPr preferRelativeResize="0"/>
          <p:nvPr/>
        </p:nvPicPr>
        <p:blipFill rotWithShape="1">
          <a:blip r:embed="rId3">
            <a:alphaModFix/>
          </a:blip>
          <a:srcRect b="0" l="0" r="0" t="0"/>
          <a:stretch/>
        </p:blipFill>
        <p:spPr>
          <a:xfrm>
            <a:off x="407125" y="5743500"/>
            <a:ext cx="985164" cy="978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3b90a47e318_5_6"/>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62800"/>
              <a:buNone/>
            </a:pPr>
            <a:r>
              <a:t/>
            </a:r>
            <a:endParaRPr sz="1911"/>
          </a:p>
          <a:p>
            <a:pPr indent="0" lvl="0" marL="0" rtl="0" algn="ctr">
              <a:lnSpc>
                <a:spcPct val="100000"/>
              </a:lnSpc>
              <a:spcBef>
                <a:spcPts val="0"/>
              </a:spcBef>
              <a:spcAft>
                <a:spcPts val="0"/>
              </a:spcAft>
              <a:buSzPct val="98961"/>
              <a:buNone/>
            </a:pPr>
            <a:r>
              <a:rPr lang="en-CA" sz="3144"/>
              <a:t>Shared Print Collaboration Challenges</a:t>
            </a:r>
            <a:endParaRPr sz="3144"/>
          </a:p>
        </p:txBody>
      </p:sp>
      <p:pic>
        <p:nvPicPr>
          <p:cNvPr descr="North/Nord Network logo against navy background with white lettering and a navigation symbol in white and red." id="188" name="Google Shape;188;g3b90a47e318_5_6"/>
          <p:cNvPicPr preferRelativeResize="0"/>
          <p:nvPr/>
        </p:nvPicPr>
        <p:blipFill rotWithShape="1">
          <a:blip r:embed="rId3">
            <a:alphaModFix/>
          </a:blip>
          <a:srcRect b="0" l="0" r="0" t="0"/>
          <a:stretch/>
        </p:blipFill>
        <p:spPr>
          <a:xfrm>
            <a:off x="146125" y="5240977"/>
            <a:ext cx="1524224" cy="1514324"/>
          </a:xfrm>
          <a:prstGeom prst="rect">
            <a:avLst/>
          </a:prstGeom>
          <a:noFill/>
          <a:ln>
            <a:noFill/>
          </a:ln>
        </p:spPr>
      </p:pic>
      <p:sp>
        <p:nvSpPr>
          <p:cNvPr id="189" name="Google Shape;189;g3b90a47e318_5_6"/>
          <p:cNvSpPr txBox="1"/>
          <p:nvPr/>
        </p:nvSpPr>
        <p:spPr>
          <a:xfrm>
            <a:off x="1670350" y="1940225"/>
            <a:ext cx="7176000" cy="4614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Typical challenges for shared print partnerships:</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Metadata and technology</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Communication</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On-going maintenance and stewardship of collections</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Determining scope/breadth/types of collections to target</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Retention, preservation, digitization and ways of accessing material</a:t>
            </a:r>
            <a:endParaRPr>
              <a:solidFill>
                <a:schemeClr val="dk2"/>
              </a:solidFill>
              <a:latin typeface="Roboto"/>
              <a:ea typeface="Roboto"/>
              <a:cs typeface="Roboto"/>
              <a:sym typeface="Roboto"/>
            </a:endParaRPr>
          </a:p>
          <a:p>
            <a:pPr indent="0" lvl="0" marL="914400" rtl="0" algn="l">
              <a:spcBef>
                <a:spcPts val="0"/>
              </a:spcBef>
              <a:spcAft>
                <a:spcPts val="0"/>
              </a:spcAft>
              <a:buNone/>
            </a:pPr>
            <a:r>
              <a:t/>
            </a:r>
            <a:endParaRPr>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These challenges entwine with the important considerations of responsible stewardship, ethics, and reconciliation previously mentioned.</a:t>
            </a:r>
            <a:endParaRPr>
              <a:solidFill>
                <a:schemeClr val="dk2"/>
              </a:solidFill>
              <a:latin typeface="Roboto"/>
              <a:ea typeface="Roboto"/>
              <a:cs typeface="Roboto"/>
              <a:sym typeface="Roboto"/>
            </a:endParaRPr>
          </a:p>
          <a:p>
            <a:pPr indent="0" lvl="0" marL="457200" rtl="0" algn="l">
              <a:spcBef>
                <a:spcPts val="0"/>
              </a:spcBef>
              <a:spcAft>
                <a:spcPts val="0"/>
              </a:spcAft>
              <a:buNone/>
            </a:pPr>
            <a:r>
              <a:t/>
            </a:r>
            <a:endParaRPr>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Advantage of  many libraries preserving/developing Indigenous collections locally</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General consensus about the importance of this project from participants.</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Positive interest and </a:t>
            </a:r>
            <a:r>
              <a:rPr lang="en-CA">
                <a:solidFill>
                  <a:schemeClr val="dk2"/>
                </a:solidFill>
                <a:latin typeface="Roboto"/>
                <a:ea typeface="Roboto"/>
                <a:cs typeface="Roboto"/>
                <a:sym typeface="Roboto"/>
              </a:rPr>
              <a:t>prioritization</a:t>
            </a:r>
            <a:r>
              <a:rPr lang="en-CA">
                <a:solidFill>
                  <a:schemeClr val="dk2"/>
                </a:solidFill>
                <a:latin typeface="Roboto"/>
                <a:ea typeface="Roboto"/>
                <a:cs typeface="Roboto"/>
                <a:sym typeface="Roboto"/>
              </a:rPr>
              <a:t> of this project.</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Can lead to best practices for other types of shared print projects.</a:t>
            </a:r>
            <a:endParaRPr>
              <a:solidFill>
                <a:schemeClr val="dk2"/>
              </a:solidFill>
              <a:latin typeface="Roboto"/>
              <a:ea typeface="Roboto"/>
              <a:cs typeface="Roboto"/>
              <a:sym typeface="Roboto"/>
            </a:endParaRPr>
          </a:p>
          <a:p>
            <a:pPr indent="0" lvl="0" marL="914400" rtl="0" algn="l">
              <a:spcBef>
                <a:spcPts val="0"/>
              </a:spcBef>
              <a:spcAft>
                <a:spcPts val="0"/>
              </a:spcAft>
              <a:buNone/>
            </a:pPr>
            <a:r>
              <a:t/>
            </a:r>
            <a:endParaRPr>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Working with a </a:t>
            </a:r>
            <a:r>
              <a:rPr lang="en-CA">
                <a:solidFill>
                  <a:schemeClr val="dk2"/>
                </a:solidFill>
                <a:latin typeface="Roboto"/>
                <a:ea typeface="Roboto"/>
                <a:cs typeface="Roboto"/>
                <a:sym typeface="Roboto"/>
              </a:rPr>
              <a:t>distributed</a:t>
            </a:r>
            <a:r>
              <a:rPr lang="en-CA">
                <a:solidFill>
                  <a:schemeClr val="dk2"/>
                </a:solidFill>
                <a:latin typeface="Roboto"/>
                <a:ea typeface="Roboto"/>
                <a:cs typeface="Roboto"/>
                <a:sym typeface="Roboto"/>
              </a:rPr>
              <a:t> collection across broad geographic region and types of libraries:</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Engaging </a:t>
            </a:r>
            <a:r>
              <a:rPr lang="en-CA">
                <a:solidFill>
                  <a:schemeClr val="dk2"/>
                </a:solidFill>
                <a:latin typeface="Roboto"/>
                <a:ea typeface="Roboto"/>
                <a:cs typeface="Roboto"/>
                <a:sym typeface="Roboto"/>
              </a:rPr>
              <a:t>initially</a:t>
            </a:r>
            <a:r>
              <a:rPr lang="en-CA">
                <a:solidFill>
                  <a:schemeClr val="dk2"/>
                </a:solidFill>
                <a:latin typeface="Roboto"/>
                <a:ea typeface="Roboto"/>
                <a:cs typeface="Roboto"/>
                <a:sym typeface="Roboto"/>
              </a:rPr>
              <a:t> with North/Nord members - diverse representation but where are the gaps?</a:t>
            </a:r>
            <a:endParaRPr>
              <a:solidFill>
                <a:schemeClr val="dk2"/>
              </a:solidFill>
              <a:latin typeface="Roboto"/>
              <a:ea typeface="Roboto"/>
              <a:cs typeface="Roboto"/>
              <a:sym typeface="Roboto"/>
            </a:endParaRPr>
          </a:p>
          <a:p>
            <a:pPr indent="-317500" lvl="1" marL="914400" rtl="0" algn="l">
              <a:spcBef>
                <a:spcPts val="0"/>
              </a:spcBef>
              <a:spcAft>
                <a:spcPts val="0"/>
              </a:spcAft>
              <a:buClr>
                <a:schemeClr val="dk2"/>
              </a:buClr>
              <a:buSzPts val="1400"/>
              <a:buFont typeface="Roboto"/>
              <a:buChar char="○"/>
            </a:pPr>
            <a:r>
              <a:rPr lang="en-CA">
                <a:solidFill>
                  <a:schemeClr val="dk2"/>
                </a:solidFill>
                <a:latin typeface="Roboto"/>
                <a:ea typeface="Roboto"/>
                <a:cs typeface="Roboto"/>
                <a:sym typeface="Roboto"/>
              </a:rPr>
              <a:t>Differences in local practice – </a:t>
            </a:r>
            <a:r>
              <a:rPr lang="en-CA">
                <a:solidFill>
                  <a:schemeClr val="dk2"/>
                </a:solidFill>
                <a:latin typeface="Roboto"/>
                <a:ea typeface="Roboto"/>
                <a:cs typeface="Roboto"/>
                <a:sym typeface="Roboto"/>
              </a:rPr>
              <a:t>how to unify into shared approach?</a:t>
            </a:r>
            <a:endParaRPr>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bae85cb577_0_0"/>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00358"/>
              <a:buNone/>
            </a:pPr>
            <a:r>
              <a:rPr lang="en-CA" sz="3100"/>
              <a:t>Metadata Challenges in Shared Collections Analysis</a:t>
            </a:r>
            <a:endParaRPr sz="3100"/>
          </a:p>
        </p:txBody>
      </p:sp>
      <p:sp>
        <p:nvSpPr>
          <p:cNvPr id="196" name="Google Shape;196;g3bae85cb577_0_0"/>
          <p:cNvSpPr txBox="1"/>
          <p:nvPr/>
        </p:nvSpPr>
        <p:spPr>
          <a:xfrm>
            <a:off x="535675" y="2159263"/>
            <a:ext cx="47256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None/>
            </a:pPr>
            <a:r>
              <a:rPr b="1" lang="en-CA" sz="1700">
                <a:solidFill>
                  <a:schemeClr val="dk2"/>
                </a:solidFill>
                <a:latin typeface="Roboto"/>
                <a:ea typeface="Roboto"/>
                <a:cs typeface="Roboto"/>
                <a:sym typeface="Roboto"/>
              </a:rPr>
              <a:t>Why Comparing Serial Collections is Hard</a:t>
            </a:r>
            <a:endParaRPr b="1" sz="2466">
              <a:latin typeface="Roboto"/>
              <a:ea typeface="Roboto"/>
              <a:cs typeface="Roboto"/>
              <a:sym typeface="Roboto"/>
            </a:endParaRPr>
          </a:p>
          <a:p>
            <a:pPr indent="0" lvl="0" marL="0" marR="0" rtl="0" algn="l">
              <a:lnSpc>
                <a:spcPct val="80000"/>
              </a:lnSpc>
              <a:spcBef>
                <a:spcPts val="0"/>
              </a:spcBef>
              <a:spcAft>
                <a:spcPts val="0"/>
              </a:spcAft>
              <a:buNone/>
            </a:pPr>
            <a:r>
              <a:t/>
            </a:r>
            <a:endParaRPr sz="1700">
              <a:solidFill>
                <a:schemeClr val="dk2"/>
              </a:solidFill>
              <a:latin typeface="Roboto"/>
              <a:ea typeface="Roboto"/>
              <a:cs typeface="Roboto"/>
              <a:sym typeface="Roboto"/>
            </a:endParaRPr>
          </a:p>
          <a:p>
            <a:pPr indent="-336550" lvl="1" marL="914400" marR="0" rtl="0" algn="l">
              <a:lnSpc>
                <a:spcPct val="80000"/>
              </a:lnSpc>
              <a:spcBef>
                <a:spcPts val="0"/>
              </a:spcBef>
              <a:spcAft>
                <a:spcPts val="0"/>
              </a:spcAft>
              <a:buClr>
                <a:schemeClr val="dk2"/>
              </a:buClr>
              <a:buSzPts val="1700"/>
              <a:buFont typeface="Roboto"/>
              <a:buChar char="○"/>
            </a:pPr>
            <a:r>
              <a:rPr lang="en-CA" sz="1700">
                <a:solidFill>
                  <a:schemeClr val="dk2"/>
                </a:solidFill>
                <a:latin typeface="Roboto"/>
                <a:ea typeface="Roboto"/>
                <a:cs typeface="Roboto"/>
                <a:sym typeface="Roboto"/>
              </a:rPr>
              <a:t>Serials change over time </a:t>
            </a:r>
            <a:endParaRPr sz="1700">
              <a:solidFill>
                <a:schemeClr val="dk2"/>
              </a:solidFill>
              <a:latin typeface="Roboto"/>
              <a:ea typeface="Roboto"/>
              <a:cs typeface="Roboto"/>
              <a:sym typeface="Roboto"/>
            </a:endParaRPr>
          </a:p>
          <a:p>
            <a:pPr indent="0" lvl="0" marL="914400" marR="0" rtl="0" algn="l">
              <a:lnSpc>
                <a:spcPct val="80000"/>
              </a:lnSpc>
              <a:spcBef>
                <a:spcPts val="0"/>
              </a:spcBef>
              <a:spcAft>
                <a:spcPts val="0"/>
              </a:spcAft>
              <a:buNone/>
            </a:pPr>
            <a:r>
              <a:rPr lang="en-CA" sz="1700">
                <a:solidFill>
                  <a:schemeClr val="dk2"/>
                </a:solidFill>
                <a:latin typeface="Roboto"/>
                <a:ea typeface="Roboto"/>
                <a:cs typeface="Roboto"/>
                <a:sym typeface="Roboto"/>
              </a:rPr>
              <a:t>(titles, publishers, identifiers)</a:t>
            </a:r>
            <a:endParaRPr sz="1700">
              <a:solidFill>
                <a:schemeClr val="dk2"/>
              </a:solidFill>
              <a:latin typeface="Roboto"/>
              <a:ea typeface="Roboto"/>
              <a:cs typeface="Roboto"/>
              <a:sym typeface="Roboto"/>
            </a:endParaRPr>
          </a:p>
          <a:p>
            <a:pPr indent="-336550" lvl="1" marL="914400" marR="0" rtl="0" algn="l">
              <a:lnSpc>
                <a:spcPct val="80000"/>
              </a:lnSpc>
              <a:spcBef>
                <a:spcPts val="0"/>
              </a:spcBef>
              <a:spcAft>
                <a:spcPts val="0"/>
              </a:spcAft>
              <a:buClr>
                <a:schemeClr val="dk2"/>
              </a:buClr>
              <a:buSzPts val="1700"/>
              <a:buFont typeface="Roboto"/>
              <a:buChar char="○"/>
            </a:pPr>
            <a:r>
              <a:rPr lang="en-CA" sz="1700">
                <a:solidFill>
                  <a:schemeClr val="dk2"/>
                </a:solidFill>
                <a:latin typeface="Roboto"/>
                <a:ea typeface="Roboto"/>
                <a:cs typeface="Roboto"/>
                <a:sym typeface="Roboto"/>
              </a:rPr>
              <a:t>Exist in multiple formats </a:t>
            </a:r>
            <a:endParaRPr sz="1700">
              <a:solidFill>
                <a:schemeClr val="dk2"/>
              </a:solidFill>
              <a:latin typeface="Roboto"/>
              <a:ea typeface="Roboto"/>
              <a:cs typeface="Roboto"/>
              <a:sym typeface="Roboto"/>
            </a:endParaRPr>
          </a:p>
          <a:p>
            <a:pPr indent="0" lvl="0" marL="914400" marR="0" rtl="0" algn="l">
              <a:lnSpc>
                <a:spcPct val="80000"/>
              </a:lnSpc>
              <a:spcBef>
                <a:spcPts val="0"/>
              </a:spcBef>
              <a:spcAft>
                <a:spcPts val="0"/>
              </a:spcAft>
              <a:buNone/>
            </a:pPr>
            <a:r>
              <a:rPr lang="en-CA" sz="1700">
                <a:solidFill>
                  <a:schemeClr val="dk2"/>
                </a:solidFill>
                <a:latin typeface="Roboto"/>
                <a:ea typeface="Roboto"/>
                <a:cs typeface="Roboto"/>
                <a:sym typeface="Roboto"/>
              </a:rPr>
              <a:t>(print, online, microfilm)</a:t>
            </a:r>
            <a:endParaRPr sz="1700">
              <a:solidFill>
                <a:schemeClr val="dk2"/>
              </a:solidFill>
              <a:latin typeface="Roboto"/>
              <a:ea typeface="Roboto"/>
              <a:cs typeface="Roboto"/>
              <a:sym typeface="Roboto"/>
            </a:endParaRPr>
          </a:p>
          <a:p>
            <a:pPr indent="-336550" lvl="1" marL="914400" marR="0" rtl="0" algn="l">
              <a:lnSpc>
                <a:spcPct val="80000"/>
              </a:lnSpc>
              <a:spcBef>
                <a:spcPts val="0"/>
              </a:spcBef>
              <a:spcAft>
                <a:spcPts val="0"/>
              </a:spcAft>
              <a:buClr>
                <a:schemeClr val="dk2"/>
              </a:buClr>
              <a:buSzPts val="1700"/>
              <a:buFont typeface="Roboto"/>
              <a:buChar char="○"/>
            </a:pPr>
            <a:r>
              <a:rPr lang="en-CA" sz="1700">
                <a:solidFill>
                  <a:schemeClr val="dk2"/>
                </a:solidFill>
                <a:latin typeface="Roboto"/>
                <a:ea typeface="Roboto"/>
                <a:cs typeface="Roboto"/>
                <a:sym typeface="Roboto"/>
              </a:rPr>
              <a:t>Libraries describe the same journal differently</a:t>
            </a:r>
            <a:endParaRPr sz="1700">
              <a:solidFill>
                <a:schemeClr val="dk2"/>
              </a:solidFill>
              <a:latin typeface="Roboto"/>
              <a:ea typeface="Roboto"/>
              <a:cs typeface="Roboto"/>
              <a:sym typeface="Roboto"/>
            </a:endParaRPr>
          </a:p>
          <a:p>
            <a:pPr indent="-336550" lvl="1" marL="914400" marR="0" rtl="0" algn="l">
              <a:lnSpc>
                <a:spcPct val="80000"/>
              </a:lnSpc>
              <a:spcBef>
                <a:spcPts val="0"/>
              </a:spcBef>
              <a:spcAft>
                <a:spcPts val="0"/>
              </a:spcAft>
              <a:buClr>
                <a:schemeClr val="dk2"/>
              </a:buClr>
              <a:buSzPts val="1700"/>
              <a:buFont typeface="Roboto"/>
              <a:buChar char="○"/>
            </a:pPr>
            <a:r>
              <a:rPr lang="en-CA" sz="1700">
                <a:solidFill>
                  <a:schemeClr val="dk2"/>
                </a:solidFill>
                <a:latin typeface="Roboto"/>
                <a:ea typeface="Roboto"/>
                <a:cs typeface="Roboto"/>
                <a:sym typeface="Roboto"/>
              </a:rPr>
              <a:t>Overlap is rarely a simple “yes/no”</a:t>
            </a:r>
            <a:endParaRPr sz="2366">
              <a:latin typeface="Roboto"/>
              <a:ea typeface="Roboto"/>
              <a:cs typeface="Roboto"/>
              <a:sym typeface="Roboto"/>
            </a:endParaRPr>
          </a:p>
          <a:p>
            <a:pPr indent="0" lvl="0" marL="0" marR="0" rtl="0" algn="l">
              <a:lnSpc>
                <a:spcPct val="80000"/>
              </a:lnSpc>
              <a:spcBef>
                <a:spcPts val="0"/>
              </a:spcBef>
              <a:spcAft>
                <a:spcPts val="0"/>
              </a:spcAft>
              <a:buClr>
                <a:srgbClr val="000000"/>
              </a:buClr>
              <a:buSzPts val="1400"/>
              <a:buFont typeface="Arial"/>
              <a:buNone/>
            </a:pPr>
            <a:r>
              <a:t/>
            </a:r>
            <a:endParaRPr sz="1700"/>
          </a:p>
        </p:txBody>
      </p:sp>
      <p:pic>
        <p:nvPicPr>
          <p:cNvPr descr="North/Nord Network logo against navy background with white lettering and a navigation symbol in white and red." id="197" name="Google Shape;197;g3bae85cb577_0_0"/>
          <p:cNvPicPr preferRelativeResize="0"/>
          <p:nvPr/>
        </p:nvPicPr>
        <p:blipFill rotWithShape="1">
          <a:blip r:embed="rId3">
            <a:alphaModFix/>
          </a:blip>
          <a:srcRect b="0" l="0" r="0" t="0"/>
          <a:stretch/>
        </p:blipFill>
        <p:spPr>
          <a:xfrm>
            <a:off x="146125" y="5480145"/>
            <a:ext cx="1262900" cy="1254701"/>
          </a:xfrm>
          <a:prstGeom prst="rect">
            <a:avLst/>
          </a:prstGeom>
          <a:noFill/>
          <a:ln>
            <a:noFill/>
          </a:ln>
        </p:spPr>
      </p:pic>
      <p:pic>
        <p:nvPicPr>
          <p:cNvPr id="198" name="Google Shape;198;g3bae85cb577_0_0"/>
          <p:cNvPicPr preferRelativeResize="0"/>
          <p:nvPr/>
        </p:nvPicPr>
        <p:blipFill>
          <a:blip r:embed="rId4">
            <a:alphaModFix/>
          </a:blip>
          <a:stretch>
            <a:fillRect/>
          </a:stretch>
        </p:blipFill>
        <p:spPr>
          <a:xfrm>
            <a:off x="5513549" y="1772474"/>
            <a:ext cx="2779148" cy="4983177"/>
          </a:xfrm>
          <a:prstGeom prst="rect">
            <a:avLst/>
          </a:prstGeom>
          <a:noFill/>
          <a:ln>
            <a:noFill/>
          </a:ln>
        </p:spPr>
      </p:pic>
      <p:sp>
        <p:nvSpPr>
          <p:cNvPr id="199" name="Google Shape;199;g3bae85cb577_0_0"/>
          <p:cNvSpPr txBox="1"/>
          <p:nvPr/>
        </p:nvSpPr>
        <p:spPr>
          <a:xfrm>
            <a:off x="1564125" y="4687063"/>
            <a:ext cx="3531300" cy="13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solidFill>
                  <a:schemeClr val="dk2"/>
                </a:solidFill>
                <a:latin typeface="Roboto"/>
                <a:ea typeface="Roboto"/>
                <a:cs typeface="Roboto"/>
                <a:sym typeface="Roboto"/>
              </a:rPr>
              <a:t>American Indian Art</a:t>
            </a:r>
            <a:r>
              <a:rPr lang="en-CA" sz="1300">
                <a:solidFill>
                  <a:schemeClr val="dk2"/>
                </a:solidFill>
                <a:latin typeface="Roboto"/>
                <a:ea typeface="Roboto"/>
                <a:cs typeface="Roboto"/>
                <a:sym typeface="Roboto"/>
              </a:rPr>
              <a:t> - 0362-2630</a:t>
            </a:r>
            <a:endParaRPr sz="1300">
              <a:solidFill>
                <a:schemeClr val="dk2"/>
              </a:solidFill>
              <a:latin typeface="Roboto"/>
              <a:ea typeface="Roboto"/>
              <a:cs typeface="Roboto"/>
              <a:sym typeface="Roboto"/>
            </a:endParaRPr>
          </a:p>
          <a:p>
            <a:pPr indent="0" lvl="0" marL="0" rtl="0" algn="l">
              <a:spcBef>
                <a:spcPts val="0"/>
              </a:spcBef>
              <a:spcAft>
                <a:spcPts val="0"/>
              </a:spcAft>
              <a:buNone/>
            </a:pPr>
            <a:r>
              <a:rPr b="1" lang="en-CA" sz="1300">
                <a:solidFill>
                  <a:schemeClr val="dk2"/>
                </a:solidFill>
                <a:latin typeface="Roboto"/>
                <a:ea typeface="Roboto"/>
                <a:cs typeface="Roboto"/>
                <a:sym typeface="Roboto"/>
              </a:rPr>
              <a:t>American Indian Art Magazine</a:t>
            </a:r>
            <a:r>
              <a:rPr lang="en-CA" sz="1300">
                <a:solidFill>
                  <a:schemeClr val="dk2"/>
                </a:solidFill>
                <a:latin typeface="Roboto"/>
                <a:ea typeface="Roboto"/>
                <a:cs typeface="Roboto"/>
                <a:sym typeface="Roboto"/>
              </a:rPr>
              <a:t> - 0192-9968</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a:p>
            <a:pPr indent="0" lvl="0" marL="0" rtl="0" algn="l">
              <a:spcBef>
                <a:spcPts val="0"/>
              </a:spcBef>
              <a:spcAft>
                <a:spcPts val="0"/>
              </a:spcAft>
              <a:buNone/>
            </a:pPr>
            <a:r>
              <a:rPr lang="en-CA" sz="1300">
                <a:solidFill>
                  <a:schemeClr val="dk2"/>
                </a:solidFill>
                <a:latin typeface="Roboto"/>
                <a:ea typeface="Roboto"/>
                <a:cs typeface="Roboto"/>
                <a:sym typeface="Roboto"/>
              </a:rPr>
              <a:t>CONSER - A change in title, once determined, always necessitates a new record, regardless of the choice of main entry.</a:t>
            </a:r>
            <a:endParaRPr sz="1300">
              <a:solidFill>
                <a:schemeClr val="dk2"/>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bae85cb577_0_68"/>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ctr">
              <a:spcBef>
                <a:spcPts val="0"/>
              </a:spcBef>
              <a:spcAft>
                <a:spcPts val="0"/>
              </a:spcAft>
              <a:buSzPct val="100358"/>
              <a:buNone/>
            </a:pPr>
            <a:r>
              <a:rPr lang="en-CA" sz="3100"/>
              <a:t>Metadata Challenges in Shared Collections Analysis</a:t>
            </a:r>
            <a:endParaRPr sz="3100"/>
          </a:p>
        </p:txBody>
      </p:sp>
      <p:sp>
        <p:nvSpPr>
          <p:cNvPr id="206" name="Google Shape;206;g3bae85cb577_0_68"/>
          <p:cNvSpPr txBox="1"/>
          <p:nvPr/>
        </p:nvSpPr>
        <p:spPr>
          <a:xfrm>
            <a:off x="407125" y="3085963"/>
            <a:ext cx="4629600" cy="2240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SzPts val="853"/>
              <a:buNone/>
            </a:pPr>
            <a:r>
              <a:rPr b="1" lang="en-CA" sz="1385">
                <a:solidFill>
                  <a:schemeClr val="dk2"/>
                </a:solidFill>
                <a:latin typeface="Roboto"/>
                <a:ea typeface="Roboto"/>
                <a:cs typeface="Roboto"/>
                <a:sym typeface="Roboto"/>
              </a:rPr>
              <a:t>Metadata &amp; System Differences Create Extra Challenges</a:t>
            </a:r>
            <a:endParaRPr sz="1385">
              <a:solidFill>
                <a:schemeClr val="dk2"/>
              </a:solidFill>
              <a:latin typeface="Roboto"/>
              <a:ea typeface="Roboto"/>
              <a:cs typeface="Roboto"/>
              <a:sym typeface="Roboto"/>
            </a:endParaRPr>
          </a:p>
          <a:p>
            <a:pPr indent="0" lvl="0" marL="0" marR="0" rtl="0" algn="l">
              <a:lnSpc>
                <a:spcPct val="90000"/>
              </a:lnSpc>
              <a:spcBef>
                <a:spcPts val="0"/>
              </a:spcBef>
              <a:spcAft>
                <a:spcPts val="0"/>
              </a:spcAft>
              <a:buSzPts val="853"/>
              <a:buNone/>
            </a:pPr>
            <a:r>
              <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Identifiers can be inconsistent (ISSNs, OCLC numbers)</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Holdings data varies by library and system</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Older/legacy records may lack identifiers</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Dataset is a 2023 snapshot, and collections change</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Shelf-checking confirms what’s truly held today</a:t>
            </a:r>
            <a:endParaRPr sz="1902">
              <a:latin typeface="Roboto"/>
              <a:ea typeface="Roboto"/>
              <a:cs typeface="Roboto"/>
              <a:sym typeface="Roboto"/>
            </a:endParaRPr>
          </a:p>
          <a:p>
            <a:pPr indent="0" lvl="0" marL="0" marR="0" rtl="0" algn="l">
              <a:lnSpc>
                <a:spcPct val="90000"/>
              </a:lnSpc>
              <a:spcBef>
                <a:spcPts val="0"/>
              </a:spcBef>
              <a:spcAft>
                <a:spcPts val="0"/>
              </a:spcAft>
              <a:buClr>
                <a:srgbClr val="000000"/>
              </a:buClr>
              <a:buSzPts val="1085"/>
              <a:buFont typeface="Arial"/>
              <a:buNone/>
            </a:pPr>
            <a:r>
              <a:t/>
            </a:r>
            <a:endParaRPr sz="1385"/>
          </a:p>
        </p:txBody>
      </p:sp>
      <p:pic>
        <p:nvPicPr>
          <p:cNvPr descr="North/Nord Network logo against navy background with white lettering and a navigation symbol in white and red." id="207" name="Google Shape;207;g3bae85cb577_0_68"/>
          <p:cNvPicPr preferRelativeResize="0"/>
          <p:nvPr/>
        </p:nvPicPr>
        <p:blipFill rotWithShape="1">
          <a:blip r:embed="rId3">
            <a:alphaModFix/>
          </a:blip>
          <a:srcRect b="0" l="0" r="0" t="0"/>
          <a:stretch/>
        </p:blipFill>
        <p:spPr>
          <a:xfrm>
            <a:off x="98900" y="5462075"/>
            <a:ext cx="1299125" cy="1290699"/>
          </a:xfrm>
          <a:prstGeom prst="rect">
            <a:avLst/>
          </a:prstGeom>
          <a:noFill/>
          <a:ln>
            <a:noFill/>
          </a:ln>
        </p:spPr>
      </p:pic>
      <p:pic>
        <p:nvPicPr>
          <p:cNvPr id="208" name="Google Shape;208;g3bae85cb577_0_68"/>
          <p:cNvPicPr preferRelativeResize="0"/>
          <p:nvPr/>
        </p:nvPicPr>
        <p:blipFill>
          <a:blip r:embed="rId4">
            <a:alphaModFix/>
          </a:blip>
          <a:stretch>
            <a:fillRect/>
          </a:stretch>
        </p:blipFill>
        <p:spPr>
          <a:xfrm>
            <a:off x="5329925" y="1874817"/>
            <a:ext cx="3084100" cy="46623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b558d82509_0_21"/>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CA"/>
              <a:t>Metadata Opportunities</a:t>
            </a:r>
            <a:endParaRPr/>
          </a:p>
        </p:txBody>
      </p:sp>
      <p:sp>
        <p:nvSpPr>
          <p:cNvPr id="215" name="Google Shape;215;g3b558d82509_0_21"/>
          <p:cNvSpPr txBox="1"/>
          <p:nvPr/>
        </p:nvSpPr>
        <p:spPr>
          <a:xfrm>
            <a:off x="416575" y="2462475"/>
            <a:ext cx="4383600" cy="2385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CA" sz="1385">
                <a:solidFill>
                  <a:schemeClr val="dk2"/>
                </a:solidFill>
                <a:latin typeface="Roboto"/>
                <a:ea typeface="Roboto"/>
                <a:cs typeface="Roboto"/>
                <a:sym typeface="Roboto"/>
              </a:rPr>
              <a:t>Holdings metadata</a:t>
            </a:r>
            <a:endParaRPr sz="1385">
              <a:solidFill>
                <a:schemeClr val="dk2"/>
              </a:solidFill>
              <a:latin typeface="Roboto"/>
              <a:ea typeface="Roboto"/>
              <a:cs typeface="Roboto"/>
              <a:sym typeface="Roboto"/>
            </a:endParaRPr>
          </a:p>
          <a:p>
            <a:pPr indent="0" lvl="0" marL="0" marR="0" rtl="0" algn="l">
              <a:lnSpc>
                <a:spcPct val="90000"/>
              </a:lnSpc>
              <a:spcBef>
                <a:spcPts val="0"/>
              </a:spcBef>
              <a:spcAft>
                <a:spcPts val="0"/>
              </a:spcAft>
              <a:buNone/>
            </a:pPr>
            <a:r>
              <a:t/>
            </a:r>
            <a:endParaRPr sz="1385">
              <a:solidFill>
                <a:schemeClr val="dk2"/>
              </a:solidFill>
              <a:latin typeface="Roboto"/>
              <a:ea typeface="Roboto"/>
              <a:cs typeface="Roboto"/>
              <a:sym typeface="Roboto"/>
            </a:endParaRPr>
          </a:p>
          <a:p>
            <a:pPr indent="0" lvl="0" marL="0" marR="0" rtl="0" algn="l">
              <a:lnSpc>
                <a:spcPct val="90000"/>
              </a:lnSpc>
              <a:spcBef>
                <a:spcPts val="0"/>
              </a:spcBef>
              <a:spcAft>
                <a:spcPts val="0"/>
              </a:spcAft>
              <a:buNone/>
            </a:pPr>
            <a:r>
              <a:rPr lang="en-CA" sz="1385">
                <a:solidFill>
                  <a:schemeClr val="dk2"/>
                </a:solidFill>
                <a:latin typeface="Roboto"/>
                <a:ea typeface="Roboto"/>
                <a:cs typeface="Roboto"/>
                <a:sym typeface="Roboto"/>
              </a:rPr>
              <a:t>Itemizing holdings to represent items more accurately to strengthen access to materials related to Indigenous Peoples and Knowledges.</a:t>
            </a:r>
            <a:endParaRPr sz="1385">
              <a:solidFill>
                <a:schemeClr val="dk2"/>
              </a:solidFill>
              <a:latin typeface="Roboto"/>
              <a:ea typeface="Roboto"/>
              <a:cs typeface="Roboto"/>
              <a:sym typeface="Roboto"/>
            </a:endParaRPr>
          </a:p>
          <a:p>
            <a:pPr indent="0" lvl="0" marL="0" marR="0" rtl="0" algn="l">
              <a:lnSpc>
                <a:spcPct val="90000"/>
              </a:lnSpc>
              <a:spcBef>
                <a:spcPts val="0"/>
              </a:spcBef>
              <a:spcAft>
                <a:spcPts val="0"/>
              </a:spcAft>
              <a:buNone/>
            </a:pPr>
            <a:r>
              <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creating/enhancing item-level metadata </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actionable metadata to facilitate requests collections assessment and print preservation.</a:t>
            </a:r>
            <a:endParaRPr i="0" sz="1400" u="none" cap="none" strike="noStrike">
              <a:solidFill>
                <a:srgbClr val="000000"/>
              </a:solidFill>
            </a:endParaRPr>
          </a:p>
        </p:txBody>
      </p:sp>
      <p:pic>
        <p:nvPicPr>
          <p:cNvPr descr="North/Nord Network logo against navy background with white lettering and a navigation symbol in white and red." id="216" name="Google Shape;216;g3b558d82509_0_21"/>
          <p:cNvPicPr preferRelativeResize="0"/>
          <p:nvPr/>
        </p:nvPicPr>
        <p:blipFill rotWithShape="1">
          <a:blip r:embed="rId3">
            <a:alphaModFix/>
          </a:blip>
          <a:srcRect b="0" l="0" r="0" t="0"/>
          <a:stretch/>
        </p:blipFill>
        <p:spPr>
          <a:xfrm>
            <a:off x="146125" y="5369050"/>
            <a:ext cx="1350975" cy="1342225"/>
          </a:xfrm>
          <a:prstGeom prst="rect">
            <a:avLst/>
          </a:prstGeom>
          <a:noFill/>
          <a:ln>
            <a:noFill/>
          </a:ln>
        </p:spPr>
      </p:pic>
      <p:pic>
        <p:nvPicPr>
          <p:cNvPr id="217" name="Google Shape;217;g3b558d82509_0_21"/>
          <p:cNvPicPr preferRelativeResize="0"/>
          <p:nvPr/>
        </p:nvPicPr>
        <p:blipFill>
          <a:blip r:embed="rId4">
            <a:alphaModFix/>
          </a:blip>
          <a:stretch>
            <a:fillRect/>
          </a:stretch>
        </p:blipFill>
        <p:spPr>
          <a:xfrm>
            <a:off x="5115000" y="1836200"/>
            <a:ext cx="3601750" cy="4953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ba10a61814_3_10"/>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CA"/>
              <a:t>Metadata Opportunities</a:t>
            </a:r>
            <a:endParaRPr/>
          </a:p>
        </p:txBody>
      </p:sp>
      <p:pic>
        <p:nvPicPr>
          <p:cNvPr descr="North/Nord Network logo against navy background with white lettering and a navigation symbol in white and red." id="224" name="Google Shape;224;g3ba10a61814_3_10"/>
          <p:cNvPicPr preferRelativeResize="0"/>
          <p:nvPr/>
        </p:nvPicPr>
        <p:blipFill rotWithShape="1">
          <a:blip r:embed="rId3">
            <a:alphaModFix/>
          </a:blip>
          <a:srcRect b="0" l="0" r="0" t="0"/>
          <a:stretch/>
        </p:blipFill>
        <p:spPr>
          <a:xfrm>
            <a:off x="146125" y="5270700"/>
            <a:ext cx="1461051" cy="1451576"/>
          </a:xfrm>
          <a:prstGeom prst="rect">
            <a:avLst/>
          </a:prstGeom>
          <a:noFill/>
          <a:ln>
            <a:noFill/>
          </a:ln>
        </p:spPr>
      </p:pic>
      <p:sp>
        <p:nvSpPr>
          <p:cNvPr id="225" name="Google Shape;225;g3ba10a61814_3_10"/>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g3ba10a61814_3_10"/>
          <p:cNvSpPr txBox="1"/>
          <p:nvPr/>
        </p:nvSpPr>
        <p:spPr>
          <a:xfrm>
            <a:off x="262725" y="2098200"/>
            <a:ext cx="4383600" cy="2385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0"/>
              </a:spcAft>
              <a:buNone/>
            </a:pPr>
            <a:r>
              <a:rPr lang="en-CA" sz="1385">
                <a:solidFill>
                  <a:schemeClr val="dk2"/>
                </a:solidFill>
                <a:latin typeface="Roboto"/>
                <a:ea typeface="Roboto"/>
                <a:cs typeface="Roboto"/>
                <a:sym typeface="Roboto"/>
              </a:rPr>
              <a:t>Opportunities how metadata work can complement broader goals of reconciliation, equity, and sustainability within library practice:</a:t>
            </a:r>
            <a:endParaRPr sz="1385">
              <a:solidFill>
                <a:schemeClr val="dk2"/>
              </a:solidFill>
              <a:latin typeface="Roboto"/>
              <a:ea typeface="Roboto"/>
              <a:cs typeface="Roboto"/>
              <a:sym typeface="Roboto"/>
            </a:endParaRPr>
          </a:p>
          <a:p>
            <a:pPr indent="0" lvl="0" marL="0" marR="0" rtl="0" algn="l">
              <a:lnSpc>
                <a:spcPct val="90000"/>
              </a:lnSpc>
              <a:spcBef>
                <a:spcPts val="1200"/>
              </a:spcBef>
              <a:spcAft>
                <a:spcPts val="0"/>
              </a:spcAft>
              <a:buNone/>
            </a:pPr>
            <a:r>
              <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Adding Indigenous syllabics to bibliographic records</a:t>
            </a:r>
            <a:endParaRPr sz="1385">
              <a:solidFill>
                <a:schemeClr val="dk2"/>
              </a:solidFill>
              <a:latin typeface="Roboto"/>
              <a:ea typeface="Roboto"/>
              <a:cs typeface="Roboto"/>
              <a:sym typeface="Roboto"/>
            </a:endParaRPr>
          </a:p>
          <a:p>
            <a:pPr indent="0" lvl="0" marL="914400" marR="0" rtl="0" algn="l">
              <a:lnSpc>
                <a:spcPct val="90000"/>
              </a:lnSpc>
              <a:spcBef>
                <a:spcPts val="0"/>
              </a:spcBef>
              <a:spcAft>
                <a:spcPts val="0"/>
              </a:spcAft>
              <a:buNone/>
            </a:pPr>
            <a:r>
              <a:t/>
            </a:r>
            <a:endParaRPr sz="1385">
              <a:solidFill>
                <a:schemeClr val="dk2"/>
              </a:solidFill>
              <a:latin typeface="Roboto"/>
              <a:ea typeface="Roboto"/>
              <a:cs typeface="Roboto"/>
              <a:sym typeface="Roboto"/>
            </a:endParaRPr>
          </a:p>
          <a:p>
            <a:pPr indent="-316548" lvl="1" marL="914400" marR="0" rtl="0" algn="l">
              <a:lnSpc>
                <a:spcPct val="90000"/>
              </a:lnSpc>
              <a:spcBef>
                <a:spcPts val="0"/>
              </a:spcBef>
              <a:spcAft>
                <a:spcPts val="0"/>
              </a:spcAft>
              <a:buClr>
                <a:schemeClr val="dk2"/>
              </a:buClr>
              <a:buSzPts val="1385"/>
              <a:buFont typeface="Roboto"/>
              <a:buChar char="○"/>
            </a:pPr>
            <a:r>
              <a:rPr lang="en-CA" sz="1385">
                <a:solidFill>
                  <a:schemeClr val="dk2"/>
                </a:solidFill>
                <a:latin typeface="Roboto"/>
                <a:ea typeface="Roboto"/>
                <a:cs typeface="Roboto"/>
                <a:sym typeface="Roboto"/>
              </a:rPr>
              <a:t>Enhancing bibliographic description and discoverability through more granular ISO639-3 language codes</a:t>
            </a:r>
            <a:endParaRPr sz="1385">
              <a:solidFill>
                <a:schemeClr val="dk2"/>
              </a:solidFill>
              <a:latin typeface="Roboto"/>
              <a:ea typeface="Roboto"/>
              <a:cs typeface="Roboto"/>
              <a:sym typeface="Roboto"/>
            </a:endParaRPr>
          </a:p>
        </p:txBody>
      </p:sp>
      <p:pic>
        <p:nvPicPr>
          <p:cNvPr id="227" name="Google Shape;227;g3ba10a61814_3_10"/>
          <p:cNvPicPr preferRelativeResize="0"/>
          <p:nvPr/>
        </p:nvPicPr>
        <p:blipFill>
          <a:blip r:embed="rId4">
            <a:alphaModFix/>
          </a:blip>
          <a:stretch>
            <a:fillRect/>
          </a:stretch>
        </p:blipFill>
        <p:spPr>
          <a:xfrm>
            <a:off x="5020889" y="2098200"/>
            <a:ext cx="3741703" cy="4624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be3538745c_2_46"/>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62800"/>
              <a:buNone/>
            </a:pPr>
            <a:r>
              <a:t/>
            </a:r>
            <a:endParaRPr sz="1911"/>
          </a:p>
          <a:p>
            <a:pPr indent="0" lvl="0" marL="0" rtl="0" algn="ctr">
              <a:lnSpc>
                <a:spcPct val="100000"/>
              </a:lnSpc>
              <a:spcBef>
                <a:spcPts val="0"/>
              </a:spcBef>
              <a:spcAft>
                <a:spcPts val="0"/>
              </a:spcAft>
              <a:buSzPct val="100358"/>
              <a:buNone/>
            </a:pPr>
            <a:r>
              <a:rPr lang="en-CA" sz="3100"/>
              <a:t>Surfacing Materials in Indigenous Languages </a:t>
            </a:r>
            <a:endParaRPr sz="3100"/>
          </a:p>
        </p:txBody>
      </p:sp>
      <p:pic>
        <p:nvPicPr>
          <p:cNvPr descr="North/Nord Network logo against navy background with white lettering and a navigation symbol in white and red." id="234" name="Google Shape;234;g3be3538745c_2_46"/>
          <p:cNvPicPr preferRelativeResize="0"/>
          <p:nvPr/>
        </p:nvPicPr>
        <p:blipFill rotWithShape="1">
          <a:blip r:embed="rId3">
            <a:alphaModFix/>
          </a:blip>
          <a:srcRect b="0" l="0" r="0" t="0"/>
          <a:stretch/>
        </p:blipFill>
        <p:spPr>
          <a:xfrm>
            <a:off x="407125" y="5743500"/>
            <a:ext cx="985164" cy="978775"/>
          </a:xfrm>
          <a:prstGeom prst="rect">
            <a:avLst/>
          </a:prstGeom>
          <a:noFill/>
          <a:ln>
            <a:noFill/>
          </a:ln>
        </p:spPr>
      </p:pic>
      <p:sp>
        <p:nvSpPr>
          <p:cNvPr id="235" name="Google Shape;235;g3be3538745c_2_46"/>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6" name="Google Shape;236;g3be3538745c_2_46"/>
          <p:cNvSpPr txBox="1"/>
          <p:nvPr/>
        </p:nvSpPr>
        <p:spPr>
          <a:xfrm>
            <a:off x="0" y="2098200"/>
            <a:ext cx="5681700" cy="2475300"/>
          </a:xfrm>
          <a:prstGeom prst="rect">
            <a:avLst/>
          </a:prstGeom>
          <a:noFill/>
          <a:ln>
            <a:noFill/>
          </a:ln>
        </p:spPr>
        <p:txBody>
          <a:bodyPr anchorCtr="0" anchor="t" bIns="91425" lIns="91425" spcFirstLastPara="1" rIns="91425" wrap="square" tIns="91425">
            <a:noAutofit/>
          </a:bodyPr>
          <a:lstStyle/>
          <a:p>
            <a:pPr indent="-314325" lvl="1" marL="914400" rtl="0" algn="l">
              <a:lnSpc>
                <a:spcPct val="90000"/>
              </a:lnSpc>
              <a:spcBef>
                <a:spcPts val="0"/>
              </a:spcBef>
              <a:spcAft>
                <a:spcPts val="0"/>
              </a:spcAft>
              <a:buClr>
                <a:schemeClr val="dk2"/>
              </a:buClr>
              <a:buSzPts val="1350"/>
              <a:buFont typeface="Roboto"/>
              <a:buChar char="○"/>
            </a:pPr>
            <a:r>
              <a:rPr lang="en-CA" sz="1350">
                <a:solidFill>
                  <a:schemeClr val="dk1"/>
                </a:solidFill>
                <a:latin typeface="Roboto"/>
                <a:ea typeface="Roboto"/>
                <a:cs typeface="Roboto"/>
                <a:sym typeface="Roboto"/>
              </a:rPr>
              <a:t>Indigenous Languages are not well represented  in MARC standard:</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SzPts val="1350"/>
              <a:buFont typeface="Roboto"/>
              <a:buChar char="●"/>
            </a:pPr>
            <a:r>
              <a:rPr lang="en-CA" sz="1350">
                <a:latin typeface="Roboto"/>
                <a:ea typeface="Roboto"/>
                <a:cs typeface="Roboto"/>
                <a:sym typeface="Roboto"/>
              </a:rPr>
              <a:t>Outdated, inappropriate, and ambiguous terminology</a:t>
            </a:r>
            <a:endParaRPr sz="1350">
              <a:latin typeface="Roboto"/>
              <a:ea typeface="Roboto"/>
              <a:cs typeface="Roboto"/>
              <a:sym typeface="Roboto"/>
            </a:endParaRPr>
          </a:p>
          <a:p>
            <a:pPr indent="-314325" lvl="3" marL="1828800" rtl="0" algn="l">
              <a:lnSpc>
                <a:spcPct val="90000"/>
              </a:lnSpc>
              <a:spcBef>
                <a:spcPts val="0"/>
              </a:spcBef>
              <a:spcAft>
                <a:spcPts val="0"/>
              </a:spcAft>
              <a:buSzPts val="1350"/>
              <a:buFont typeface="Roboto"/>
              <a:buChar char="●"/>
            </a:pPr>
            <a:r>
              <a:rPr lang="en-CA" sz="1350">
                <a:latin typeface="Roboto"/>
                <a:ea typeface="Roboto"/>
                <a:cs typeface="Roboto"/>
                <a:sym typeface="Roboto"/>
              </a:rPr>
              <a:t>Not all languages are represented (Oji-Cree)</a:t>
            </a:r>
            <a:endParaRPr sz="1350">
              <a:latin typeface="Roboto"/>
              <a:ea typeface="Roboto"/>
              <a:cs typeface="Roboto"/>
              <a:sym typeface="Roboto"/>
            </a:endParaRPr>
          </a:p>
          <a:p>
            <a:pPr indent="-314325" lvl="3" marL="1828800" rtl="0" algn="l">
              <a:lnSpc>
                <a:spcPct val="90000"/>
              </a:lnSpc>
              <a:spcBef>
                <a:spcPts val="0"/>
              </a:spcBef>
              <a:spcAft>
                <a:spcPts val="0"/>
              </a:spcAft>
              <a:buSzPts val="1350"/>
              <a:buFont typeface="Roboto"/>
              <a:buChar char="●"/>
            </a:pPr>
            <a:r>
              <a:rPr lang="en-CA" sz="1350">
                <a:latin typeface="Roboto"/>
                <a:ea typeface="Roboto"/>
                <a:cs typeface="Roboto"/>
                <a:sym typeface="Roboto"/>
              </a:rPr>
              <a:t>Obscuring of language diversity through collective language codes [1]</a:t>
            </a:r>
            <a:endParaRPr sz="1350">
              <a:latin typeface="Roboto"/>
              <a:ea typeface="Roboto"/>
              <a:cs typeface="Roboto"/>
              <a:sym typeface="Roboto"/>
            </a:endParaRPr>
          </a:p>
          <a:p>
            <a:pPr indent="0" lvl="0" marL="1371600" rtl="0" algn="l">
              <a:lnSpc>
                <a:spcPct val="90000"/>
              </a:lnSpc>
              <a:spcBef>
                <a:spcPts val="0"/>
              </a:spcBef>
              <a:spcAft>
                <a:spcPts val="0"/>
              </a:spcAft>
              <a:buNone/>
            </a:pPr>
            <a:r>
              <a:t/>
            </a:r>
            <a:endParaRPr b="1" sz="1350">
              <a:latin typeface="Roboto"/>
              <a:ea typeface="Roboto"/>
              <a:cs typeface="Roboto"/>
              <a:sym typeface="Roboto"/>
            </a:endParaRPr>
          </a:p>
          <a:p>
            <a:pPr indent="-314325" lvl="1" marL="914400" rtl="0" algn="l">
              <a:lnSpc>
                <a:spcPct val="90000"/>
              </a:lnSpc>
              <a:spcBef>
                <a:spcPts val="0"/>
              </a:spcBef>
              <a:spcAft>
                <a:spcPts val="0"/>
              </a:spcAft>
              <a:buClr>
                <a:schemeClr val="dk2"/>
              </a:buClr>
              <a:buSzPts val="1350"/>
              <a:buFont typeface="Roboto"/>
              <a:buChar char="○"/>
            </a:pPr>
            <a:r>
              <a:rPr b="1" lang="en-CA" sz="1350">
                <a:solidFill>
                  <a:schemeClr val="dk1"/>
                </a:solidFill>
                <a:latin typeface="Roboto"/>
                <a:ea typeface="Roboto"/>
                <a:cs typeface="Roboto"/>
                <a:sym typeface="Roboto"/>
              </a:rPr>
              <a:t>Program for Cooperative Cataloguing (PCC) </a:t>
            </a:r>
            <a:r>
              <a:rPr lang="en-CA" sz="1350">
                <a:solidFill>
                  <a:schemeClr val="dk1"/>
                </a:solidFill>
                <a:latin typeface="Roboto"/>
                <a:ea typeface="Roboto"/>
                <a:cs typeface="Roboto"/>
                <a:sym typeface="Roboto"/>
              </a:rPr>
              <a:t>recommends adding additional  </a:t>
            </a:r>
            <a:r>
              <a:rPr b="1" lang="en-CA" sz="1350">
                <a:solidFill>
                  <a:schemeClr val="dk1"/>
                </a:solidFill>
                <a:latin typeface="Roboto"/>
                <a:ea typeface="Roboto"/>
                <a:cs typeface="Roboto"/>
                <a:sym typeface="Roboto"/>
              </a:rPr>
              <a:t>ISO 639-3 codes (</a:t>
            </a:r>
            <a:r>
              <a:rPr lang="en-CA" sz="1350">
                <a:solidFill>
                  <a:schemeClr val="dk1"/>
                </a:solidFill>
                <a:latin typeface="Roboto"/>
                <a:ea typeface="Roboto"/>
                <a:cs typeface="Roboto"/>
                <a:sym typeface="Roboto"/>
              </a:rPr>
              <a:t>list of 7000 languages)</a:t>
            </a:r>
            <a:endParaRPr sz="1350">
              <a:solidFill>
                <a:schemeClr val="dk1"/>
              </a:solidFill>
              <a:latin typeface="Roboto"/>
              <a:ea typeface="Roboto"/>
              <a:cs typeface="Roboto"/>
              <a:sym typeface="Roboto"/>
            </a:endParaRPr>
          </a:p>
          <a:p>
            <a:pPr indent="0" lvl="0" marL="914400" rtl="0" algn="l">
              <a:lnSpc>
                <a:spcPct val="90000"/>
              </a:lnSpc>
              <a:spcBef>
                <a:spcPts val="0"/>
              </a:spcBef>
              <a:spcAft>
                <a:spcPts val="0"/>
              </a:spcAft>
              <a:buNone/>
            </a:pPr>
            <a:r>
              <a:t/>
            </a:r>
            <a:endParaRPr sz="1350">
              <a:solidFill>
                <a:schemeClr val="dk1"/>
              </a:solidFill>
              <a:latin typeface="Roboto"/>
              <a:ea typeface="Roboto"/>
              <a:cs typeface="Roboto"/>
              <a:sym typeface="Roboto"/>
            </a:endParaRPr>
          </a:p>
          <a:p>
            <a:pPr indent="-314325" lvl="1" marL="914400" rtl="0" algn="l">
              <a:lnSpc>
                <a:spcPct val="90000"/>
              </a:lnSpc>
              <a:spcBef>
                <a:spcPts val="0"/>
              </a:spcBef>
              <a:spcAft>
                <a:spcPts val="0"/>
              </a:spcAft>
              <a:buClr>
                <a:schemeClr val="dk2"/>
              </a:buClr>
              <a:buSzPts val="1350"/>
              <a:buFont typeface="Roboto"/>
              <a:buChar char="○"/>
            </a:pPr>
            <a:r>
              <a:rPr lang="en-CA" sz="1350">
                <a:solidFill>
                  <a:schemeClr val="dk1"/>
                </a:solidFill>
                <a:latin typeface="Roboto"/>
                <a:ea typeface="Roboto"/>
                <a:cs typeface="Roboto"/>
                <a:sym typeface="Roboto"/>
              </a:rPr>
              <a:t>Can be particularly useful for Indigenous languages that lack specific MARC language codes:</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Oji-Cree (ojs)</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Mohawk (pending update: Kanien’kéha)</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Oneida</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Cayuga </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Seneca</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Onondaga</a:t>
            </a:r>
            <a:endParaRPr sz="1350">
              <a:solidFill>
                <a:schemeClr val="dk1"/>
              </a:solidFill>
              <a:latin typeface="Roboto"/>
              <a:ea typeface="Roboto"/>
              <a:cs typeface="Roboto"/>
              <a:sym typeface="Roboto"/>
            </a:endParaRPr>
          </a:p>
          <a:p>
            <a:pPr indent="-314325" lvl="3" marL="1828800" rtl="0" algn="l">
              <a:lnSpc>
                <a:spcPct val="90000"/>
              </a:lnSpc>
              <a:spcBef>
                <a:spcPts val="0"/>
              </a:spcBef>
              <a:spcAft>
                <a:spcPts val="0"/>
              </a:spcAft>
              <a:buClr>
                <a:schemeClr val="dk1"/>
              </a:buClr>
              <a:buSzPts val="1350"/>
              <a:buFont typeface="Roboto"/>
              <a:buChar char="●"/>
            </a:pPr>
            <a:r>
              <a:rPr lang="en-CA" sz="1350">
                <a:solidFill>
                  <a:schemeClr val="dk1"/>
                </a:solidFill>
                <a:latin typeface="Roboto"/>
                <a:ea typeface="Roboto"/>
                <a:cs typeface="Roboto"/>
                <a:sym typeface="Roboto"/>
              </a:rPr>
              <a:t>Tuscarora</a:t>
            </a:r>
            <a:endParaRPr sz="1350">
              <a:solidFill>
                <a:schemeClr val="dk1"/>
              </a:solidFill>
              <a:latin typeface="Roboto"/>
              <a:ea typeface="Roboto"/>
              <a:cs typeface="Roboto"/>
              <a:sym typeface="Roboto"/>
            </a:endParaRPr>
          </a:p>
          <a:p>
            <a:pPr indent="0" lvl="0" marL="457200" rtl="0" algn="l">
              <a:lnSpc>
                <a:spcPct val="90000"/>
              </a:lnSpc>
              <a:spcBef>
                <a:spcPts val="0"/>
              </a:spcBef>
              <a:spcAft>
                <a:spcPts val="0"/>
              </a:spcAft>
              <a:buNone/>
            </a:pPr>
            <a:r>
              <a:rPr lang="en-CA" sz="1350">
                <a:solidFill>
                  <a:schemeClr val="dk1"/>
                </a:solidFill>
                <a:latin typeface="Roboto"/>
                <a:ea typeface="Roboto"/>
                <a:cs typeface="Roboto"/>
                <a:sym typeface="Roboto"/>
              </a:rPr>
              <a:t>                         </a:t>
            </a:r>
            <a:r>
              <a:rPr lang="en-CA" sz="800">
                <a:solidFill>
                  <a:schemeClr val="dk1"/>
                </a:solidFill>
                <a:latin typeface="Roboto"/>
                <a:ea typeface="Roboto"/>
                <a:cs typeface="Roboto"/>
                <a:sym typeface="Roboto"/>
              </a:rPr>
              <a:t>      </a:t>
            </a:r>
            <a:endParaRPr sz="800">
              <a:solidFill>
                <a:schemeClr val="dk1"/>
              </a:solidFill>
              <a:latin typeface="Roboto"/>
              <a:ea typeface="Roboto"/>
              <a:cs typeface="Roboto"/>
              <a:sym typeface="Roboto"/>
            </a:endParaRPr>
          </a:p>
          <a:p>
            <a:pPr indent="0" lvl="0" marL="457200" rtl="0" algn="l">
              <a:lnSpc>
                <a:spcPct val="90000"/>
              </a:lnSpc>
              <a:spcBef>
                <a:spcPts val="0"/>
              </a:spcBef>
              <a:spcAft>
                <a:spcPts val="0"/>
              </a:spcAft>
              <a:buNone/>
            </a:pPr>
            <a:r>
              <a:rPr lang="en-CA" sz="800">
                <a:solidFill>
                  <a:schemeClr val="dk1"/>
                </a:solidFill>
                <a:latin typeface="Roboto"/>
                <a:ea typeface="Roboto"/>
                <a:cs typeface="Roboto"/>
                <a:sym typeface="Roboto"/>
              </a:rPr>
              <a:t>                                       [1] </a:t>
            </a:r>
            <a:r>
              <a:rPr lang="en-CA" sz="800" u="sng">
                <a:solidFill>
                  <a:schemeClr val="hlink"/>
                </a:solidFill>
                <a:latin typeface="Roboto"/>
                <a:ea typeface="Roboto"/>
                <a:cs typeface="Roboto"/>
                <a:sym typeface="Roboto"/>
                <a:hlinkClick r:id="rId4"/>
              </a:rPr>
              <a:t>https://vimeo.com/952407013</a:t>
            </a:r>
            <a:endParaRPr sz="800" u="sng">
              <a:solidFill>
                <a:schemeClr val="hlink"/>
              </a:solidFill>
              <a:latin typeface="Roboto"/>
              <a:ea typeface="Roboto"/>
              <a:cs typeface="Roboto"/>
              <a:sym typeface="Roboto"/>
            </a:endParaRPr>
          </a:p>
          <a:p>
            <a:pPr indent="0" lvl="0" marL="457200" rtl="0" algn="l">
              <a:lnSpc>
                <a:spcPct val="90000"/>
              </a:lnSpc>
              <a:spcBef>
                <a:spcPts val="0"/>
              </a:spcBef>
              <a:spcAft>
                <a:spcPts val="0"/>
              </a:spcAft>
              <a:buNone/>
            </a:pPr>
            <a:r>
              <a:t/>
            </a:r>
            <a:endParaRPr sz="1350">
              <a:solidFill>
                <a:schemeClr val="dk1"/>
              </a:solidFill>
              <a:latin typeface="Roboto"/>
              <a:ea typeface="Roboto"/>
              <a:cs typeface="Roboto"/>
              <a:sym typeface="Roboto"/>
            </a:endParaRPr>
          </a:p>
          <a:p>
            <a:pPr indent="0" lvl="0" marL="1371600" rtl="0" algn="l">
              <a:lnSpc>
                <a:spcPct val="90000"/>
              </a:lnSpc>
              <a:spcBef>
                <a:spcPts val="0"/>
              </a:spcBef>
              <a:spcAft>
                <a:spcPts val="0"/>
              </a:spcAft>
              <a:buNone/>
            </a:pPr>
            <a:r>
              <a:t/>
            </a:r>
            <a:endParaRPr sz="1350">
              <a:solidFill>
                <a:schemeClr val="dk2"/>
              </a:solidFill>
              <a:latin typeface="Roboto"/>
              <a:ea typeface="Roboto"/>
              <a:cs typeface="Roboto"/>
              <a:sym typeface="Roboto"/>
            </a:endParaRPr>
          </a:p>
        </p:txBody>
      </p:sp>
      <p:pic>
        <p:nvPicPr>
          <p:cNvPr id="237" name="Google Shape;237;g3be3538745c_2_46"/>
          <p:cNvPicPr preferRelativeResize="0"/>
          <p:nvPr/>
        </p:nvPicPr>
        <p:blipFill>
          <a:blip r:embed="rId5">
            <a:alphaModFix/>
          </a:blip>
          <a:stretch>
            <a:fillRect/>
          </a:stretch>
        </p:blipFill>
        <p:spPr>
          <a:xfrm>
            <a:off x="5681775" y="2098200"/>
            <a:ext cx="3242949" cy="4526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ba3ee5c1f3_10_13"/>
          <p:cNvSpPr txBox="1"/>
          <p:nvPr>
            <p:ph type="title"/>
          </p:nvPr>
        </p:nvSpPr>
        <p:spPr>
          <a:xfrm>
            <a:off x="311725" y="667900"/>
            <a:ext cx="8520600" cy="83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CA"/>
              <a:t>Subject Heading Refinement</a:t>
            </a:r>
            <a:endParaRPr/>
          </a:p>
        </p:txBody>
      </p:sp>
      <p:sp>
        <p:nvSpPr>
          <p:cNvPr id="244" name="Google Shape;244;g3ba3ee5c1f3_10_13"/>
          <p:cNvSpPr txBox="1"/>
          <p:nvPr>
            <p:ph idx="1" type="body"/>
          </p:nvPr>
        </p:nvSpPr>
        <p:spPr>
          <a:xfrm>
            <a:off x="311700" y="2007600"/>
            <a:ext cx="8520600" cy="4101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CA" sz="2000"/>
              <a:t>There are ongoing efforts to decolonize descriptions at individual libraries, through organizations like NIKLA, and amongst library consortia like COPPUL and OCUL. </a:t>
            </a:r>
            <a:endParaRPr sz="2000"/>
          </a:p>
          <a:p>
            <a:pPr indent="-355600" lvl="0" marL="457200" rtl="0" algn="l">
              <a:spcBef>
                <a:spcPts val="0"/>
              </a:spcBef>
              <a:spcAft>
                <a:spcPts val="0"/>
              </a:spcAft>
              <a:buSzPts val="2000"/>
              <a:buChar char="●"/>
            </a:pPr>
            <a:r>
              <a:rPr lang="en-CA" sz="2000"/>
              <a:t>A “Canadian Cataloguing Task Force” is working on developing “The Collaborative Canadian Catalogue/Le Catalogue canadien collaboratif.”</a:t>
            </a:r>
            <a:endParaRPr sz="2000"/>
          </a:p>
          <a:p>
            <a:pPr indent="-355600" lvl="0" marL="457200" rtl="0" algn="l">
              <a:spcBef>
                <a:spcPts val="0"/>
              </a:spcBef>
              <a:spcAft>
                <a:spcPts val="0"/>
              </a:spcAft>
              <a:buSzPts val="2000"/>
              <a:buChar char="●"/>
            </a:pPr>
            <a:r>
              <a:rPr lang="en-CA" sz="2000"/>
              <a:t>Maintaining respectful authority files and modified metadata records collectively would be a big benefit for this project.</a:t>
            </a:r>
            <a:endParaRPr sz="2000"/>
          </a:p>
        </p:txBody>
      </p:sp>
      <p:pic>
        <p:nvPicPr>
          <p:cNvPr descr="North/Nord Network logo against navy background with white lettering and a navigation symbol in white and red." id="245" name="Google Shape;245;g3ba3ee5c1f3_10_13"/>
          <p:cNvPicPr preferRelativeResize="0"/>
          <p:nvPr/>
        </p:nvPicPr>
        <p:blipFill rotWithShape="1">
          <a:blip r:embed="rId3">
            <a:alphaModFix/>
          </a:blip>
          <a:srcRect b="0" l="0" r="0" t="0"/>
          <a:stretch/>
        </p:blipFill>
        <p:spPr>
          <a:xfrm>
            <a:off x="146125" y="5539228"/>
            <a:ext cx="1246174" cy="12380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3b5ad99db04_11_0"/>
          <p:cNvSpPr txBox="1"/>
          <p:nvPr>
            <p:ph type="title"/>
          </p:nvPr>
        </p:nvSpPr>
        <p:spPr>
          <a:xfrm>
            <a:off x="311725" y="667900"/>
            <a:ext cx="8520600" cy="83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CA"/>
              <a:t>Subject Heading Refinement</a:t>
            </a:r>
            <a:endParaRPr/>
          </a:p>
        </p:txBody>
      </p:sp>
      <p:sp>
        <p:nvSpPr>
          <p:cNvPr id="252" name="Google Shape;252;g3b5ad99db04_11_0"/>
          <p:cNvSpPr txBox="1"/>
          <p:nvPr>
            <p:ph idx="1" type="body"/>
          </p:nvPr>
        </p:nvSpPr>
        <p:spPr>
          <a:xfrm>
            <a:off x="285450" y="3115500"/>
            <a:ext cx="8573100" cy="179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CA" sz="2000"/>
              <a:t>Many print periodicals have generic and/or harmful subject headings, and metadata records created before computer- and internet-based catalogues.</a:t>
            </a:r>
            <a:endParaRPr sz="2000"/>
          </a:p>
          <a:p>
            <a:pPr indent="-355600" lvl="0" marL="457200" rtl="0" algn="l">
              <a:spcBef>
                <a:spcPts val="0"/>
              </a:spcBef>
              <a:spcAft>
                <a:spcPts val="0"/>
              </a:spcAft>
              <a:buSzPts val="2000"/>
              <a:buChar char="●"/>
            </a:pPr>
            <a:r>
              <a:rPr lang="en-CA" sz="2000"/>
              <a:t>Along with adding appropriate language tags</a:t>
            </a:r>
            <a:r>
              <a:rPr lang="en-CA" sz="2000"/>
              <a:t>,</a:t>
            </a:r>
            <a:r>
              <a:rPr lang="en-CA" sz="2000"/>
              <a:t> we are considering ways to make these headings more accurate and respectful.</a:t>
            </a:r>
            <a:endParaRPr sz="2000"/>
          </a:p>
        </p:txBody>
      </p:sp>
      <p:pic>
        <p:nvPicPr>
          <p:cNvPr descr="spreadsheet showing metadata fields for a journal, including title, isbn, holdings, subject headings, etc." id="253" name="Google Shape;253;g3b5ad99db04_11_0"/>
          <p:cNvPicPr preferRelativeResize="0"/>
          <p:nvPr/>
        </p:nvPicPr>
        <p:blipFill rotWithShape="1">
          <a:blip r:embed="rId3">
            <a:alphaModFix/>
          </a:blip>
          <a:srcRect b="78000" l="-452" r="0" t="0"/>
          <a:stretch/>
        </p:blipFill>
        <p:spPr>
          <a:xfrm>
            <a:off x="407550" y="1781974"/>
            <a:ext cx="8328899" cy="1051050"/>
          </a:xfrm>
          <a:prstGeom prst="rect">
            <a:avLst/>
          </a:prstGeom>
          <a:noFill/>
          <a:ln>
            <a:noFill/>
          </a:ln>
        </p:spPr>
      </p:pic>
      <p:pic>
        <p:nvPicPr>
          <p:cNvPr descr="North/Nord Network logo against navy background with white lettering and a navigation symbol in white and red." id="254" name="Google Shape;254;g3b5ad99db04_11_0"/>
          <p:cNvPicPr preferRelativeResize="0"/>
          <p:nvPr/>
        </p:nvPicPr>
        <p:blipFill rotWithShape="1">
          <a:blip r:embed="rId4">
            <a:alphaModFix/>
          </a:blip>
          <a:srcRect b="0" l="0" r="0" t="0"/>
          <a:stretch/>
        </p:blipFill>
        <p:spPr>
          <a:xfrm>
            <a:off x="146125" y="5539228"/>
            <a:ext cx="1246174" cy="12380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ba3ee5c1f3_2_0"/>
          <p:cNvSpPr txBox="1"/>
          <p:nvPr>
            <p:ph type="title"/>
          </p:nvPr>
        </p:nvSpPr>
        <p:spPr>
          <a:xfrm>
            <a:off x="311725" y="667900"/>
            <a:ext cx="8520600" cy="83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CA"/>
              <a:t>Subject Heading Refinement</a:t>
            </a:r>
            <a:endParaRPr/>
          </a:p>
        </p:txBody>
      </p:sp>
      <p:sp>
        <p:nvSpPr>
          <p:cNvPr id="261" name="Google Shape;261;g3ba3ee5c1f3_2_0"/>
          <p:cNvSpPr txBox="1"/>
          <p:nvPr>
            <p:ph idx="1" type="body"/>
          </p:nvPr>
        </p:nvSpPr>
        <p:spPr>
          <a:xfrm>
            <a:off x="311700" y="2007600"/>
            <a:ext cx="8520600" cy="4101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CA" sz="2000"/>
              <a:t>In contrast</a:t>
            </a:r>
            <a:r>
              <a:rPr lang="en-CA" sz="2000"/>
              <a:t>, there are active efforts and decades of history from the Library of Congress and OCLC in the United States that further imperial subject headings and name authorities, and most library systems are built to automatically integrate and prioritize changes made from both organizations.</a:t>
            </a:r>
            <a:endParaRPr sz="2000"/>
          </a:p>
          <a:p>
            <a:pPr indent="-355600" lvl="0" marL="457200" rtl="0" algn="l">
              <a:spcBef>
                <a:spcPts val="0"/>
              </a:spcBef>
              <a:spcAft>
                <a:spcPts val="0"/>
              </a:spcAft>
              <a:buSzPts val="2000"/>
              <a:buChar char="●"/>
            </a:pPr>
            <a:r>
              <a:rPr lang="en-CA" sz="2000"/>
              <a:t>As such, our project needs to consider hosting records in a place that will not change indigenous-related subjects to Library of Congress’ and OCLC’s preferred terms.</a:t>
            </a:r>
            <a:endParaRPr sz="2000"/>
          </a:p>
        </p:txBody>
      </p:sp>
      <p:pic>
        <p:nvPicPr>
          <p:cNvPr descr="a bald eagle flying against the backdrop of a blue sky" id="262" name="Google Shape;262;g3ba3ee5c1f3_2_0"/>
          <p:cNvPicPr preferRelativeResize="0"/>
          <p:nvPr/>
        </p:nvPicPr>
        <p:blipFill rotWithShape="1">
          <a:blip r:embed="rId3">
            <a:alphaModFix/>
          </a:blip>
          <a:srcRect b="1381" l="15203" r="17674" t="0"/>
          <a:stretch/>
        </p:blipFill>
        <p:spPr>
          <a:xfrm>
            <a:off x="6557175" y="4534000"/>
            <a:ext cx="2307802" cy="2258650"/>
          </a:xfrm>
          <a:prstGeom prst="rect">
            <a:avLst/>
          </a:prstGeom>
          <a:noFill/>
          <a:ln>
            <a:noFill/>
          </a:ln>
        </p:spPr>
      </p:pic>
      <p:pic>
        <p:nvPicPr>
          <p:cNvPr descr="North/Nord Network logo against navy background with white lettering and a navigation symbol in white and red." id="263" name="Google Shape;263;g3ba3ee5c1f3_2_0"/>
          <p:cNvPicPr preferRelativeResize="0"/>
          <p:nvPr/>
        </p:nvPicPr>
        <p:blipFill rotWithShape="1">
          <a:blip r:embed="rId4">
            <a:alphaModFix/>
          </a:blip>
          <a:srcRect b="0" l="0" r="0" t="0"/>
          <a:stretch/>
        </p:blipFill>
        <p:spPr>
          <a:xfrm>
            <a:off x="146125" y="5539228"/>
            <a:ext cx="1246174" cy="12380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9" name="Shape 79"/>
        <p:cNvGrpSpPr/>
        <p:nvPr/>
      </p:nvGrpSpPr>
      <p:grpSpPr>
        <a:xfrm>
          <a:off x="0" y="0"/>
          <a:ext cx="0" cy="0"/>
          <a:chOff x="0" y="0"/>
          <a:chExt cx="0" cy="0"/>
        </a:xfrm>
      </p:grpSpPr>
      <p:sp>
        <p:nvSpPr>
          <p:cNvPr id="80" name="Google Shape;80;g35bd66aa3b4_1_204"/>
          <p:cNvSpPr txBox="1"/>
          <p:nvPr>
            <p:ph type="ctrTitle"/>
          </p:nvPr>
        </p:nvSpPr>
        <p:spPr>
          <a:xfrm>
            <a:off x="152425" y="135700"/>
            <a:ext cx="3008700" cy="1075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600"/>
              <a:buNone/>
            </a:pPr>
            <a:r>
              <a:rPr lang="en-CA"/>
              <a:t>Speakers</a:t>
            </a:r>
            <a:endParaRPr/>
          </a:p>
        </p:txBody>
      </p:sp>
      <p:sp>
        <p:nvSpPr>
          <p:cNvPr id="81" name="Google Shape;81;g35bd66aa3b4_1_204"/>
          <p:cNvSpPr txBox="1"/>
          <p:nvPr>
            <p:ph idx="1" type="subTitle"/>
          </p:nvPr>
        </p:nvSpPr>
        <p:spPr>
          <a:xfrm>
            <a:off x="688350" y="1111500"/>
            <a:ext cx="7113300" cy="46350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SzPct val="89444"/>
              <a:buNone/>
            </a:pPr>
            <a:r>
              <a:rPr lang="en-CA" sz="1934">
                <a:solidFill>
                  <a:srgbClr val="1C3052"/>
                </a:solidFill>
                <a:highlight>
                  <a:srgbClr val="FFFFFF"/>
                </a:highlight>
              </a:rPr>
              <a:t>Katya Pereyaslavska</a:t>
            </a:r>
            <a:endParaRPr sz="1934">
              <a:solidFill>
                <a:srgbClr val="1C3052"/>
              </a:solidFill>
              <a:highlight>
                <a:srgbClr val="FFFFFF"/>
              </a:highlight>
            </a:endParaRPr>
          </a:p>
          <a:p>
            <a:pPr indent="457200" lvl="0" marL="0" rtl="0" algn="l">
              <a:lnSpc>
                <a:spcPct val="100000"/>
              </a:lnSpc>
              <a:spcBef>
                <a:spcPts val="0"/>
              </a:spcBef>
              <a:spcAft>
                <a:spcPts val="0"/>
              </a:spcAft>
              <a:buSzPct val="89444"/>
              <a:buNone/>
            </a:pPr>
            <a:r>
              <a:rPr lang="en-CA" sz="1934">
                <a:solidFill>
                  <a:srgbClr val="1C3052"/>
                </a:solidFill>
                <a:highlight>
                  <a:srgbClr val="FFFFFF"/>
                </a:highlight>
              </a:rPr>
              <a:t>Coordinator, Span &amp; North/Nord</a:t>
            </a:r>
            <a:endParaRPr sz="1934">
              <a:solidFill>
                <a:srgbClr val="1C3052"/>
              </a:solidFill>
              <a:highlight>
                <a:srgbClr val="FFFFFF"/>
              </a:highlight>
            </a:endParaRPr>
          </a:p>
          <a:p>
            <a:pPr indent="457200" lvl="0" marL="0" rtl="0" algn="l">
              <a:lnSpc>
                <a:spcPct val="100000"/>
              </a:lnSpc>
              <a:spcBef>
                <a:spcPts val="0"/>
              </a:spcBef>
              <a:spcAft>
                <a:spcPts val="0"/>
              </a:spcAft>
              <a:buSzPct val="89444"/>
              <a:buNone/>
            </a:pPr>
            <a:r>
              <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Jennifer Browning</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	Carleton University Library</a:t>
            </a:r>
            <a:endParaRPr sz="1934">
              <a:solidFill>
                <a:srgbClr val="1C3052"/>
              </a:solidFill>
              <a:highlight>
                <a:srgbClr val="FFFFFF"/>
              </a:highlight>
            </a:endParaRPr>
          </a:p>
          <a:p>
            <a:pPr indent="457200" lvl="0" marL="0" rtl="0" algn="l">
              <a:lnSpc>
                <a:spcPct val="100000"/>
              </a:lnSpc>
              <a:spcBef>
                <a:spcPts val="0"/>
              </a:spcBef>
              <a:spcAft>
                <a:spcPts val="0"/>
              </a:spcAft>
              <a:buSzPct val="89444"/>
              <a:buNone/>
            </a:pPr>
            <a:r>
              <a:rPr lang="en-CA" sz="1934">
                <a:solidFill>
                  <a:srgbClr val="1C3052"/>
                </a:solidFill>
                <a:highlight>
                  <a:srgbClr val="FFFFFF"/>
                </a:highlight>
              </a:rPr>
              <a:t>Chair, Indigenous Works Subgroup</a:t>
            </a:r>
            <a:endParaRPr sz="1934">
              <a:solidFill>
                <a:srgbClr val="1C3052"/>
              </a:solidFill>
              <a:highlight>
                <a:srgbClr val="FFFFFF"/>
              </a:highlight>
            </a:endParaRPr>
          </a:p>
          <a:p>
            <a:pPr indent="457200" lvl="0" marL="0" rtl="0" algn="l">
              <a:lnSpc>
                <a:spcPct val="100000"/>
              </a:lnSpc>
              <a:spcBef>
                <a:spcPts val="0"/>
              </a:spcBef>
              <a:spcAft>
                <a:spcPts val="0"/>
              </a:spcAft>
              <a:buSzPct val="89444"/>
              <a:buNone/>
            </a:pPr>
            <a:r>
              <a:rPr lang="en-CA" sz="1934">
                <a:solidFill>
                  <a:srgbClr val="1C3052"/>
                </a:solidFill>
                <a:highlight>
                  <a:srgbClr val="FFFFFF"/>
                </a:highlight>
              </a:rPr>
              <a:t>Researcher-in-Residence, North/Nord (2025/26)</a:t>
            </a:r>
            <a:endParaRPr sz="1934">
              <a:solidFill>
                <a:srgbClr val="1C3052"/>
              </a:solidFill>
              <a:highlight>
                <a:srgbClr val="FFFFFF"/>
              </a:highlight>
            </a:endParaRPr>
          </a:p>
          <a:p>
            <a:pPr indent="457200" lvl="0" marL="0" rtl="0" algn="l">
              <a:lnSpc>
                <a:spcPct val="100000"/>
              </a:lnSpc>
              <a:spcBef>
                <a:spcPts val="0"/>
              </a:spcBef>
              <a:spcAft>
                <a:spcPts val="0"/>
              </a:spcAft>
              <a:buSzPct val="89444"/>
              <a:buNone/>
            </a:pPr>
            <a:r>
              <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Juliya Borie</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	University of Toronto Libraries</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Erin Bourgard</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	Western University Libraries</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Matt Fesnak</a:t>
            </a:r>
            <a:endParaRPr sz="1934">
              <a:solidFill>
                <a:srgbClr val="1C3052"/>
              </a:solidFill>
              <a:highlight>
                <a:srgbClr val="FFFFFF"/>
              </a:highlight>
            </a:endParaRPr>
          </a:p>
          <a:p>
            <a:pPr indent="0" lvl="0" marL="0" rtl="0" algn="l">
              <a:lnSpc>
                <a:spcPct val="100000"/>
              </a:lnSpc>
              <a:spcBef>
                <a:spcPts val="0"/>
              </a:spcBef>
              <a:spcAft>
                <a:spcPts val="0"/>
              </a:spcAft>
              <a:buSzPct val="89444"/>
              <a:buNone/>
            </a:pPr>
            <a:r>
              <a:rPr lang="en-CA" sz="1934">
                <a:solidFill>
                  <a:srgbClr val="1C3052"/>
                </a:solidFill>
                <a:highlight>
                  <a:srgbClr val="FFFFFF"/>
                </a:highlight>
              </a:rPr>
              <a:t>	McMaster University Library</a:t>
            </a:r>
            <a:endParaRPr sz="1934">
              <a:solidFill>
                <a:srgbClr val="1C3052"/>
              </a:solidFill>
              <a:highlight>
                <a:srgbClr val="FFFFFF"/>
              </a:highlight>
            </a:endParaRPr>
          </a:p>
          <a:p>
            <a:pPr indent="0" lvl="0" marL="0" rtl="0" algn="l">
              <a:lnSpc>
                <a:spcPct val="100000"/>
              </a:lnSpc>
              <a:spcBef>
                <a:spcPts val="0"/>
              </a:spcBef>
              <a:spcAft>
                <a:spcPts val="0"/>
              </a:spcAft>
              <a:buSzPct val="108108"/>
              <a:buNone/>
            </a:pPr>
            <a:r>
              <a:rPr lang="en-CA">
                <a:solidFill>
                  <a:srgbClr val="1C3052"/>
                </a:solidFill>
                <a:highlight>
                  <a:srgbClr val="FFFFFF"/>
                </a:highlight>
              </a:rPr>
              <a:t>	</a:t>
            </a:r>
            <a:endParaRPr>
              <a:solidFill>
                <a:srgbClr val="1C3052"/>
              </a:solidFill>
              <a:highlight>
                <a:srgbClr val="FFFFFF"/>
              </a:highlight>
            </a:endParaRPr>
          </a:p>
          <a:p>
            <a:pPr indent="457200" lvl="0" marL="0" rtl="0" algn="l">
              <a:lnSpc>
                <a:spcPct val="100000"/>
              </a:lnSpc>
              <a:spcBef>
                <a:spcPts val="0"/>
              </a:spcBef>
              <a:spcAft>
                <a:spcPts val="0"/>
              </a:spcAft>
              <a:buSzPct val="108108"/>
              <a:buNone/>
            </a:pPr>
            <a:r>
              <a:t/>
            </a:r>
            <a:endParaRPr>
              <a:solidFill>
                <a:srgbClr val="1C3052"/>
              </a:solidFill>
              <a:highlight>
                <a:srgbClr val="FFFFFF"/>
              </a:highlight>
            </a:endParaRPr>
          </a:p>
          <a:p>
            <a:pPr indent="0" lvl="0" marL="0" rtl="0" algn="l">
              <a:lnSpc>
                <a:spcPct val="100000"/>
              </a:lnSpc>
              <a:spcBef>
                <a:spcPts val="0"/>
              </a:spcBef>
              <a:spcAft>
                <a:spcPts val="0"/>
              </a:spcAft>
              <a:buSzPct val="108108"/>
              <a:buNone/>
            </a:pPr>
            <a:r>
              <a:t/>
            </a:r>
            <a:endParaRPr>
              <a:solidFill>
                <a:srgbClr val="1C3052"/>
              </a:solidFill>
              <a:highlight>
                <a:srgbClr val="FFFFFF"/>
              </a:highlight>
            </a:endParaRPr>
          </a:p>
          <a:p>
            <a:pPr indent="0" lvl="0" marL="0" rtl="0" algn="l">
              <a:lnSpc>
                <a:spcPct val="100000"/>
              </a:lnSpc>
              <a:spcBef>
                <a:spcPts val="0"/>
              </a:spcBef>
              <a:spcAft>
                <a:spcPts val="0"/>
              </a:spcAft>
              <a:buSzPct val="108108"/>
              <a:buNone/>
            </a:pPr>
            <a:r>
              <a:rPr lang="en-CA">
                <a:solidFill>
                  <a:srgbClr val="1C3052"/>
                </a:solidFill>
                <a:highlight>
                  <a:srgbClr val="FFFFFF"/>
                </a:highlight>
              </a:rPr>
              <a:t>	</a:t>
            </a:r>
            <a:endParaRPr>
              <a:solidFill>
                <a:srgbClr val="1C3052"/>
              </a:solidFill>
              <a:highlight>
                <a:srgbClr val="FFFFFF"/>
              </a:highlight>
            </a:endParaRPr>
          </a:p>
          <a:p>
            <a:pPr indent="0" lvl="0" marL="0" rtl="0" algn="l">
              <a:lnSpc>
                <a:spcPct val="100000"/>
              </a:lnSpc>
              <a:spcBef>
                <a:spcPts val="0"/>
              </a:spcBef>
              <a:spcAft>
                <a:spcPts val="0"/>
              </a:spcAft>
              <a:buSzPct val="115315"/>
              <a:buNone/>
            </a:pPr>
            <a:r>
              <a:t/>
            </a:r>
            <a:endParaRPr sz="1500">
              <a:solidFill>
                <a:srgbClr val="303030"/>
              </a:solidFill>
              <a:highlight>
                <a:srgbClr val="FFFFFF"/>
              </a:highlight>
            </a:endParaRPr>
          </a:p>
          <a:p>
            <a:pPr indent="0" lvl="0" marL="0" rtl="0" algn="l">
              <a:lnSpc>
                <a:spcPct val="100000"/>
              </a:lnSpc>
              <a:spcBef>
                <a:spcPts val="0"/>
              </a:spcBef>
              <a:spcAft>
                <a:spcPts val="0"/>
              </a:spcAft>
              <a:buSzPct val="115315"/>
              <a:buNone/>
            </a:pPr>
            <a:r>
              <a:t/>
            </a:r>
            <a:endParaRPr sz="1500">
              <a:solidFill>
                <a:srgbClr val="303030"/>
              </a:solidFill>
              <a:highlight>
                <a:srgbClr val="FFFFFF"/>
              </a:highlight>
            </a:endParaRPr>
          </a:p>
          <a:p>
            <a:pPr indent="0" lvl="0" marL="0" rtl="0" algn="l">
              <a:lnSpc>
                <a:spcPct val="100000"/>
              </a:lnSpc>
              <a:spcBef>
                <a:spcPts val="0"/>
              </a:spcBef>
              <a:spcAft>
                <a:spcPts val="0"/>
              </a:spcAft>
              <a:buSzPct val="108108"/>
              <a:buNone/>
            </a:pPr>
            <a:r>
              <a:t/>
            </a:r>
            <a:endParaRPr/>
          </a:p>
          <a:p>
            <a:pPr indent="0" lvl="0" marL="0" rtl="0" algn="l">
              <a:lnSpc>
                <a:spcPct val="100000"/>
              </a:lnSpc>
              <a:spcBef>
                <a:spcPts val="0"/>
              </a:spcBef>
              <a:spcAft>
                <a:spcPts val="0"/>
              </a:spcAft>
              <a:buSzPct val="108108"/>
              <a:buNone/>
            </a:pPr>
            <a:r>
              <a:t/>
            </a:r>
            <a:endParaRPr/>
          </a:p>
        </p:txBody>
      </p:sp>
      <p:pic>
        <p:nvPicPr>
          <p:cNvPr descr="North/Nord Network logo against navy background with white lettering and a navigation symbol in white and red." id="82" name="Google Shape;82;g35bd66aa3b4_1_204"/>
          <p:cNvPicPr preferRelativeResize="0"/>
          <p:nvPr/>
        </p:nvPicPr>
        <p:blipFill rotWithShape="1">
          <a:blip r:embed="rId3">
            <a:alphaModFix/>
          </a:blip>
          <a:srcRect b="0" l="0" r="0" t="0"/>
          <a:stretch/>
        </p:blipFill>
        <p:spPr>
          <a:xfrm>
            <a:off x="6920700" y="135700"/>
            <a:ext cx="2025050" cy="2011899"/>
          </a:xfrm>
          <a:prstGeom prst="rect">
            <a:avLst/>
          </a:prstGeom>
          <a:noFill/>
          <a:ln>
            <a:noFill/>
          </a:ln>
        </p:spPr>
      </p:pic>
      <p:sp>
        <p:nvSpPr>
          <p:cNvPr id="83" name="Google Shape;83;g35bd66aa3b4_1_204"/>
          <p:cNvSpPr txBox="1"/>
          <p:nvPr/>
        </p:nvSpPr>
        <p:spPr>
          <a:xfrm>
            <a:off x="152425" y="6002825"/>
            <a:ext cx="3407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4">
                  <a:extLst>
                    <a:ext uri="{A12FA001-AC4F-418D-AE19-62706E023703}">
                      <ahyp:hlinkClr val="tx"/>
                    </a:ext>
                  </a:extLst>
                </a:hlinkClick>
              </a:rPr>
              <a:t>North: the Canadian Shared Print Network/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Nord: Réseau canadien de conservation partagée des documents imprimés</a:t>
            </a:r>
            <a:endParaRPr b="1" i="0" sz="11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3ba3ee5c1f3_10_1"/>
          <p:cNvSpPr txBox="1"/>
          <p:nvPr>
            <p:ph type="ctrTitle"/>
          </p:nvPr>
        </p:nvSpPr>
        <p:spPr>
          <a:xfrm>
            <a:off x="311700" y="719630"/>
            <a:ext cx="8520600" cy="714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CA" sz="2840"/>
              <a:t>Aspirations</a:t>
            </a:r>
            <a:endParaRPr sz="2840"/>
          </a:p>
        </p:txBody>
      </p:sp>
      <p:sp>
        <p:nvSpPr>
          <p:cNvPr id="270" name="Google Shape;270;g3ba3ee5c1f3_10_1"/>
          <p:cNvSpPr txBox="1"/>
          <p:nvPr>
            <p:ph idx="1" type="subTitle"/>
          </p:nvPr>
        </p:nvSpPr>
        <p:spPr>
          <a:xfrm>
            <a:off x="311700" y="1484875"/>
            <a:ext cx="6415500" cy="2819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CA"/>
              <a:t>Many existing systems in academia draw resources, knowledge, and wealth from indigenous and non-indigenous communities, and make their resources prohibitively expensive for people to access. Participating in these kinds of relationships is something we all need to be considering critically.</a:t>
            </a:r>
            <a:endParaRPr/>
          </a:p>
          <a:p>
            <a:pPr indent="-330200" lvl="0" marL="457200" rtl="0" algn="l">
              <a:spcBef>
                <a:spcPts val="0"/>
              </a:spcBef>
              <a:spcAft>
                <a:spcPts val="0"/>
              </a:spcAft>
              <a:buSzPts val="1600"/>
              <a:buChar char="●"/>
            </a:pPr>
            <a:r>
              <a:rPr lang="en-CA"/>
              <a:t>Our goals include creating space - both </a:t>
            </a:r>
            <a:r>
              <a:rPr lang="en-CA"/>
              <a:t>physical and online - that is welcoming and engaging beyond our individual institutions, especially for the indigenous communities that authored or are discussed in the newspapers and</a:t>
            </a:r>
            <a:endParaRPr/>
          </a:p>
          <a:p>
            <a:pPr indent="0" lvl="0" marL="457200" rtl="0" algn="l">
              <a:spcBef>
                <a:spcPts val="0"/>
              </a:spcBef>
              <a:spcAft>
                <a:spcPts val="0"/>
              </a:spcAft>
              <a:buNone/>
            </a:pPr>
            <a:r>
              <a:rPr lang="en-CA"/>
              <a:t>journals of this collection.</a:t>
            </a:r>
            <a:endParaRPr/>
          </a:p>
        </p:txBody>
      </p:sp>
      <p:pic>
        <p:nvPicPr>
          <p:cNvPr descr="North/Nord Network logo against navy background with white lettering and a navigation symbol in white and red." id="271" name="Google Shape;271;g3ba3ee5c1f3_10_1"/>
          <p:cNvPicPr preferRelativeResize="0"/>
          <p:nvPr/>
        </p:nvPicPr>
        <p:blipFill rotWithShape="1">
          <a:blip r:embed="rId3">
            <a:alphaModFix/>
          </a:blip>
          <a:srcRect b="0" l="0" r="0" t="0"/>
          <a:stretch/>
        </p:blipFill>
        <p:spPr>
          <a:xfrm>
            <a:off x="7449600" y="112274"/>
            <a:ext cx="1593275" cy="158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3b558d82509_0_7"/>
          <p:cNvSpPr txBox="1"/>
          <p:nvPr>
            <p:ph type="title"/>
          </p:nvPr>
        </p:nvSpPr>
        <p:spPr>
          <a:xfrm>
            <a:off x="311725" y="667900"/>
            <a:ext cx="3706500" cy="1117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CA"/>
              <a:t>Conclusion &amp; Next Steps</a:t>
            </a:r>
            <a:endParaRPr/>
          </a:p>
        </p:txBody>
      </p:sp>
      <p:sp>
        <p:nvSpPr>
          <p:cNvPr id="278" name="Google Shape;278;g3b558d82509_0_7"/>
          <p:cNvSpPr txBox="1"/>
          <p:nvPr>
            <p:ph idx="1" type="body"/>
          </p:nvPr>
        </p:nvSpPr>
        <p:spPr>
          <a:xfrm>
            <a:off x="4644675" y="667900"/>
            <a:ext cx="4166400" cy="5947800"/>
          </a:xfrm>
          <a:prstGeom prst="rect">
            <a:avLst/>
          </a:prstGeom>
        </p:spPr>
        <p:txBody>
          <a:bodyPr anchorCtr="0" anchor="t" bIns="91425" lIns="91425" spcFirstLastPara="1" rIns="91425" wrap="square" tIns="91425">
            <a:normAutofit lnSpcReduction="10000"/>
          </a:bodyPr>
          <a:lstStyle/>
          <a:p>
            <a:pPr indent="-323850" lvl="0" marL="457200" rtl="0" algn="l">
              <a:spcBef>
                <a:spcPts val="0"/>
              </a:spcBef>
              <a:spcAft>
                <a:spcPts val="0"/>
              </a:spcAft>
              <a:buSzPts val="1500"/>
              <a:buChar char="●"/>
            </a:pPr>
            <a:r>
              <a:rPr lang="en-CA" sz="1500"/>
              <a:t>Continue to check-in and support libraries as they work through their title-lists.</a:t>
            </a:r>
            <a:endParaRPr sz="1500"/>
          </a:p>
          <a:p>
            <a:pPr indent="0" lvl="0" marL="914400" rtl="0" algn="l">
              <a:spcBef>
                <a:spcPts val="0"/>
              </a:spcBef>
              <a:spcAft>
                <a:spcPts val="0"/>
              </a:spcAft>
              <a:buNone/>
            </a:pPr>
            <a:r>
              <a:t/>
            </a:r>
            <a:endParaRPr sz="1500"/>
          </a:p>
          <a:p>
            <a:pPr indent="-323850" lvl="0" marL="457200" rtl="0" algn="l">
              <a:spcBef>
                <a:spcPts val="0"/>
              </a:spcBef>
              <a:spcAft>
                <a:spcPts val="0"/>
              </a:spcAft>
              <a:buSzPts val="1500"/>
              <a:buChar char="●"/>
            </a:pPr>
            <a:r>
              <a:rPr lang="en-CA" sz="1500"/>
              <a:t>Provide support and training opportunities with upcoming holdings and item metadata workshops.</a:t>
            </a:r>
            <a:endParaRPr sz="1500"/>
          </a:p>
          <a:p>
            <a:pPr indent="0" lvl="0" marL="914400" rtl="0" algn="l">
              <a:spcBef>
                <a:spcPts val="0"/>
              </a:spcBef>
              <a:spcAft>
                <a:spcPts val="0"/>
              </a:spcAft>
              <a:buNone/>
            </a:pPr>
            <a:r>
              <a:t/>
            </a:r>
            <a:endParaRPr sz="1500"/>
          </a:p>
          <a:p>
            <a:pPr indent="-323850" lvl="0" marL="457200" rtl="0" algn="l">
              <a:spcBef>
                <a:spcPts val="0"/>
              </a:spcBef>
              <a:spcAft>
                <a:spcPts val="0"/>
              </a:spcAft>
              <a:buSzPts val="1500"/>
              <a:buChar char="●"/>
            </a:pPr>
            <a:r>
              <a:rPr lang="en-CA" sz="1500"/>
              <a:t>Learning as we go:</a:t>
            </a:r>
            <a:endParaRPr sz="1500"/>
          </a:p>
          <a:p>
            <a:pPr indent="-323850" lvl="1" marL="1371600" rtl="0" algn="l">
              <a:spcBef>
                <a:spcPts val="0"/>
              </a:spcBef>
              <a:spcAft>
                <a:spcPts val="0"/>
              </a:spcAft>
              <a:buSzPts val="1500"/>
              <a:buChar char="○"/>
            </a:pPr>
            <a:r>
              <a:rPr lang="en-CA" sz="1500"/>
              <a:t>Unique project for North/Nord with many interconnected pieces</a:t>
            </a:r>
            <a:endParaRPr sz="1500"/>
          </a:p>
          <a:p>
            <a:pPr indent="-323850" lvl="1" marL="1371600" rtl="0" algn="l">
              <a:spcBef>
                <a:spcPts val="0"/>
              </a:spcBef>
              <a:spcAft>
                <a:spcPts val="0"/>
              </a:spcAft>
              <a:buSzPts val="1500"/>
              <a:buChar char="○"/>
            </a:pPr>
            <a:r>
              <a:rPr lang="en-CA" sz="1500"/>
              <a:t>Continue to adjust and refine approach</a:t>
            </a:r>
            <a:endParaRPr sz="1500"/>
          </a:p>
          <a:p>
            <a:pPr indent="-323850" lvl="1" marL="1371600" rtl="0" algn="l">
              <a:spcBef>
                <a:spcPts val="0"/>
              </a:spcBef>
              <a:spcAft>
                <a:spcPts val="0"/>
              </a:spcAft>
              <a:buSzPts val="1500"/>
              <a:buChar char="○"/>
            </a:pPr>
            <a:r>
              <a:rPr lang="en-CA" sz="1500"/>
              <a:t>Pause and take stock of what we have learned, what we want to do next</a:t>
            </a:r>
            <a:endParaRPr sz="1500"/>
          </a:p>
          <a:p>
            <a:pPr indent="-323850" lvl="1" marL="1371600" rtl="0" algn="l">
              <a:spcBef>
                <a:spcPts val="0"/>
              </a:spcBef>
              <a:spcAft>
                <a:spcPts val="0"/>
              </a:spcAft>
              <a:buSzPts val="1500"/>
              <a:buChar char="○"/>
            </a:pPr>
            <a:r>
              <a:rPr lang="en-CA" sz="1500"/>
              <a:t>Importance of library participation for shelf-checks and metadata validation</a:t>
            </a:r>
            <a:endParaRPr sz="1500"/>
          </a:p>
          <a:p>
            <a:pPr indent="-323850" lvl="1" marL="1371600" rtl="0" algn="l">
              <a:spcBef>
                <a:spcPts val="0"/>
              </a:spcBef>
              <a:spcAft>
                <a:spcPts val="0"/>
              </a:spcAft>
              <a:buSzPts val="1500"/>
              <a:buChar char="○"/>
            </a:pPr>
            <a:r>
              <a:rPr lang="en-CA" sz="1500"/>
              <a:t>Aim to enhance the Borealis dataset and make it available via COPPUL &amp; to incorporate Local Context Labels.</a:t>
            </a:r>
            <a:endParaRPr sz="1500"/>
          </a:p>
        </p:txBody>
      </p:sp>
      <p:sp>
        <p:nvSpPr>
          <p:cNvPr id="279" name="Google Shape;279;g3b558d82509_0_7"/>
          <p:cNvSpPr txBox="1"/>
          <p:nvPr/>
        </p:nvSpPr>
        <p:spPr>
          <a:xfrm>
            <a:off x="664975" y="1785700"/>
            <a:ext cx="3000000" cy="3070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lt1"/>
              </a:buClr>
              <a:buSzPts val="1500"/>
              <a:buFont typeface="Roboto"/>
              <a:buChar char="●"/>
            </a:pPr>
            <a:r>
              <a:rPr lang="en-CA" sz="1500">
                <a:solidFill>
                  <a:schemeClr val="lt1"/>
                </a:solidFill>
                <a:highlight>
                  <a:schemeClr val="dk1"/>
                </a:highlight>
                <a:latin typeface="Roboto"/>
                <a:ea typeface="Roboto"/>
                <a:cs typeface="Roboto"/>
                <a:sym typeface="Roboto"/>
              </a:rPr>
              <a:t>Distinctive project without a roadmap.</a:t>
            </a:r>
            <a:endParaRPr sz="1500">
              <a:solidFill>
                <a:schemeClr val="lt1"/>
              </a:solidFill>
              <a:highlight>
                <a:schemeClr val="dk1"/>
              </a:highlight>
              <a:latin typeface="Roboto"/>
              <a:ea typeface="Roboto"/>
              <a:cs typeface="Roboto"/>
              <a:sym typeface="Roboto"/>
            </a:endParaRPr>
          </a:p>
          <a:p>
            <a:pPr indent="-323850" lvl="0" marL="457200" rtl="0" algn="l">
              <a:lnSpc>
                <a:spcPct val="115000"/>
              </a:lnSpc>
              <a:spcBef>
                <a:spcPts val="0"/>
              </a:spcBef>
              <a:spcAft>
                <a:spcPts val="0"/>
              </a:spcAft>
              <a:buClr>
                <a:schemeClr val="lt1"/>
              </a:buClr>
              <a:buSzPts val="1500"/>
              <a:buFont typeface="Roboto"/>
              <a:buChar char="●"/>
            </a:pPr>
            <a:r>
              <a:rPr lang="en-CA" sz="1500">
                <a:solidFill>
                  <a:schemeClr val="lt1"/>
                </a:solidFill>
                <a:highlight>
                  <a:schemeClr val="dk1"/>
                </a:highlight>
                <a:latin typeface="Roboto"/>
                <a:ea typeface="Roboto"/>
                <a:cs typeface="Roboto"/>
                <a:sym typeface="Roboto"/>
              </a:rPr>
              <a:t>Continue learning, listening, engaging.</a:t>
            </a:r>
            <a:endParaRPr sz="1500">
              <a:solidFill>
                <a:schemeClr val="lt1"/>
              </a:solidFill>
              <a:highlight>
                <a:schemeClr val="dk1"/>
              </a:highlight>
              <a:latin typeface="Roboto"/>
              <a:ea typeface="Roboto"/>
              <a:cs typeface="Roboto"/>
              <a:sym typeface="Roboto"/>
            </a:endParaRPr>
          </a:p>
          <a:p>
            <a:pPr indent="-323850" lvl="0" marL="457200" rtl="0" algn="l">
              <a:lnSpc>
                <a:spcPct val="115000"/>
              </a:lnSpc>
              <a:spcBef>
                <a:spcPts val="0"/>
              </a:spcBef>
              <a:spcAft>
                <a:spcPts val="0"/>
              </a:spcAft>
              <a:buClr>
                <a:schemeClr val="lt1"/>
              </a:buClr>
              <a:buSzPts val="1500"/>
              <a:buFont typeface="Roboto"/>
              <a:buChar char="●"/>
            </a:pPr>
            <a:r>
              <a:rPr lang="en-CA" sz="1500">
                <a:solidFill>
                  <a:schemeClr val="lt1"/>
                </a:solidFill>
                <a:highlight>
                  <a:schemeClr val="dk1"/>
                </a:highlight>
                <a:latin typeface="Roboto"/>
                <a:ea typeface="Roboto"/>
                <a:cs typeface="Roboto"/>
                <a:sym typeface="Roboto"/>
              </a:rPr>
              <a:t>Connect with other organizations (e.g. NIKLA).</a:t>
            </a:r>
            <a:endParaRPr sz="1500">
              <a:solidFill>
                <a:schemeClr val="lt1"/>
              </a:solidFill>
              <a:highlight>
                <a:schemeClr val="dk1"/>
              </a:highlight>
              <a:latin typeface="Roboto"/>
              <a:ea typeface="Roboto"/>
              <a:cs typeface="Roboto"/>
              <a:sym typeface="Roboto"/>
            </a:endParaRPr>
          </a:p>
          <a:p>
            <a:pPr indent="-323850" lvl="0" marL="457200" rtl="0" algn="l">
              <a:lnSpc>
                <a:spcPct val="115000"/>
              </a:lnSpc>
              <a:spcBef>
                <a:spcPts val="0"/>
              </a:spcBef>
              <a:spcAft>
                <a:spcPts val="0"/>
              </a:spcAft>
              <a:buClr>
                <a:schemeClr val="lt1"/>
              </a:buClr>
              <a:buSzPts val="1500"/>
              <a:buFont typeface="Roboto"/>
              <a:buChar char="●"/>
            </a:pPr>
            <a:r>
              <a:rPr lang="en-CA" sz="1500">
                <a:solidFill>
                  <a:schemeClr val="lt1"/>
                </a:solidFill>
                <a:highlight>
                  <a:schemeClr val="dk1"/>
                </a:highlight>
                <a:latin typeface="Roboto"/>
                <a:ea typeface="Roboto"/>
                <a:cs typeface="Roboto"/>
                <a:sym typeface="Roboto"/>
              </a:rPr>
              <a:t>Welcoming other perspectives and ideas from all of you!</a:t>
            </a:r>
            <a:endParaRPr sz="1500">
              <a:solidFill>
                <a:schemeClr val="lt1"/>
              </a:solidFill>
              <a:highlight>
                <a:schemeClr val="dk1"/>
              </a:highlight>
              <a:latin typeface="Roboto"/>
              <a:ea typeface="Roboto"/>
              <a:cs typeface="Roboto"/>
              <a:sym typeface="Roboto"/>
            </a:endParaRPr>
          </a:p>
          <a:p>
            <a:pPr indent="-323850" lvl="0" marL="457200" rtl="0" algn="l">
              <a:lnSpc>
                <a:spcPct val="115000"/>
              </a:lnSpc>
              <a:spcBef>
                <a:spcPts val="0"/>
              </a:spcBef>
              <a:spcAft>
                <a:spcPts val="0"/>
              </a:spcAft>
              <a:buClr>
                <a:schemeClr val="lt1"/>
              </a:buClr>
              <a:buSzPts val="1500"/>
              <a:buFont typeface="Roboto"/>
              <a:buChar char="●"/>
            </a:pPr>
            <a:r>
              <a:rPr lang="en-CA" sz="1500">
                <a:solidFill>
                  <a:schemeClr val="lt1"/>
                </a:solidFill>
                <a:highlight>
                  <a:schemeClr val="dk1"/>
                </a:highlight>
                <a:latin typeface="Roboto"/>
                <a:ea typeface="Roboto"/>
                <a:cs typeface="Roboto"/>
                <a:sym typeface="Roboto"/>
              </a:rPr>
              <a:t>Upcoming drop-in workshop - Feb. 18!</a:t>
            </a:r>
            <a:endParaRPr sz="1500">
              <a:solidFill>
                <a:schemeClr val="lt1"/>
              </a:solidFill>
              <a:highlight>
                <a:schemeClr val="dk1"/>
              </a:highlight>
              <a:latin typeface="Roboto"/>
              <a:ea typeface="Roboto"/>
              <a:cs typeface="Roboto"/>
              <a:sym typeface="Roboto"/>
            </a:endParaRPr>
          </a:p>
        </p:txBody>
      </p:sp>
      <p:pic>
        <p:nvPicPr>
          <p:cNvPr descr="North/Nord Network logo against navy background with white lettering and a navigation symbol in white and red." id="280" name="Google Shape;280;g3b558d82509_0_7"/>
          <p:cNvPicPr preferRelativeResize="0"/>
          <p:nvPr/>
        </p:nvPicPr>
        <p:blipFill rotWithShape="1">
          <a:blip r:embed="rId3">
            <a:alphaModFix/>
          </a:blip>
          <a:srcRect b="0" l="0" r="0" t="0"/>
          <a:stretch/>
        </p:blipFill>
        <p:spPr>
          <a:xfrm>
            <a:off x="2763025" y="5339175"/>
            <a:ext cx="1414300" cy="1405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35cf573c71a_3_33"/>
          <p:cNvSpPr txBox="1"/>
          <p:nvPr>
            <p:ph type="ctrTitle"/>
          </p:nvPr>
        </p:nvSpPr>
        <p:spPr>
          <a:xfrm>
            <a:off x="530175" y="1719000"/>
            <a:ext cx="4995300" cy="17100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SzPts val="3600"/>
              <a:buNone/>
            </a:pPr>
            <a:r>
              <a:rPr lang="en-CA"/>
              <a:t>Questions</a:t>
            </a:r>
            <a:endParaRPr/>
          </a:p>
          <a:p>
            <a:pPr indent="0" lvl="0" marL="0" rtl="0" algn="ctr">
              <a:lnSpc>
                <a:spcPct val="90000"/>
              </a:lnSpc>
              <a:spcBef>
                <a:spcPts val="0"/>
              </a:spcBef>
              <a:spcAft>
                <a:spcPts val="0"/>
              </a:spcAft>
              <a:buSzPts val="3600"/>
              <a:buNone/>
            </a:pPr>
            <a:r>
              <a:t/>
            </a:r>
            <a:endParaRPr sz="1800"/>
          </a:p>
          <a:p>
            <a:pPr indent="0" lvl="0" marL="0" rtl="0" algn="ctr">
              <a:lnSpc>
                <a:spcPct val="90000"/>
              </a:lnSpc>
              <a:spcBef>
                <a:spcPts val="0"/>
              </a:spcBef>
              <a:spcAft>
                <a:spcPts val="0"/>
              </a:spcAft>
              <a:buSzPts val="3600"/>
              <a:buNone/>
            </a:pPr>
            <a:r>
              <a:rPr lang="en-CA" sz="1800" u="sng">
                <a:solidFill>
                  <a:schemeClr val="hlink"/>
                </a:solidFill>
                <a:hlinkClick r:id="rId3"/>
              </a:rPr>
              <a:t>indigenous-works-subgroup@coppul.ca</a:t>
            </a:r>
            <a:r>
              <a:rPr lang="en-CA" sz="1800"/>
              <a:t> </a:t>
            </a:r>
            <a:endParaRPr sz="1800"/>
          </a:p>
        </p:txBody>
      </p:sp>
      <p:pic>
        <p:nvPicPr>
          <p:cNvPr descr="North/Nord Network logo against navy background with white lettering and a navigation symbol in white and red." id="287" name="Google Shape;287;g35cf573c71a_3_33"/>
          <p:cNvPicPr preferRelativeResize="0"/>
          <p:nvPr/>
        </p:nvPicPr>
        <p:blipFill rotWithShape="1">
          <a:blip r:embed="rId4">
            <a:alphaModFix/>
          </a:blip>
          <a:srcRect b="0" l="0" r="0" t="0"/>
          <a:stretch/>
        </p:blipFill>
        <p:spPr>
          <a:xfrm>
            <a:off x="6913300" y="4501350"/>
            <a:ext cx="2025050" cy="2011899"/>
          </a:xfrm>
          <a:prstGeom prst="rect">
            <a:avLst/>
          </a:prstGeom>
          <a:noFill/>
          <a:ln>
            <a:noFill/>
          </a:ln>
        </p:spPr>
      </p:pic>
      <p:sp>
        <p:nvSpPr>
          <p:cNvPr id="288" name="Google Shape;288;g35cf573c71a_3_33"/>
          <p:cNvSpPr txBox="1"/>
          <p:nvPr/>
        </p:nvSpPr>
        <p:spPr>
          <a:xfrm>
            <a:off x="101000" y="6041775"/>
            <a:ext cx="3407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North: the Canadian Shared Print Network/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6">
                  <a:extLst>
                    <a:ext uri="{A12FA001-AC4F-418D-AE19-62706E023703}">
                      <ahyp:hlinkClr val="tx"/>
                    </a:ext>
                  </a:extLst>
                </a:hlinkClick>
              </a:rPr>
              <a:t>Nord: Réseau canadien de conservation partagée des documents imprimés</a:t>
            </a:r>
            <a:endParaRPr b="1" i="0" sz="1100" u="none" cap="none" strike="noStrike">
              <a:solidFill>
                <a:schemeClr val="lt1"/>
              </a:solidFill>
              <a:latin typeface="Arial"/>
              <a:ea typeface="Arial"/>
              <a:cs typeface="Arial"/>
              <a:sym typeface="Arial"/>
            </a:endParaRPr>
          </a:p>
        </p:txBody>
      </p:sp>
      <p:sp>
        <p:nvSpPr>
          <p:cNvPr id="289" name="Google Shape;289;g35cf573c71a_3_33"/>
          <p:cNvSpPr txBox="1"/>
          <p:nvPr>
            <p:ph type="ctrTitle"/>
          </p:nvPr>
        </p:nvSpPr>
        <p:spPr>
          <a:xfrm>
            <a:off x="3864600" y="4652300"/>
            <a:ext cx="4995300" cy="17100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SzPts val="3600"/>
              <a:buNone/>
            </a:pPr>
            <a:r>
              <a:t/>
            </a:r>
            <a:endParaRPr sz="1750">
              <a:solidFill>
                <a:schemeClr val="lt1"/>
              </a:solidFill>
            </a:endParaRPr>
          </a:p>
          <a:p>
            <a:pPr indent="0" lvl="0" marL="0" rtl="0" algn="l">
              <a:lnSpc>
                <a:spcPct val="90000"/>
              </a:lnSpc>
              <a:spcBef>
                <a:spcPts val="0"/>
              </a:spcBef>
              <a:spcAft>
                <a:spcPts val="0"/>
              </a:spcAft>
              <a:buSzPts val="3600"/>
              <a:buNone/>
            </a:pPr>
            <a:r>
              <a:t/>
            </a:r>
            <a:endParaRPr sz="175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5d16020835_2_47"/>
          <p:cNvSpPr txBox="1"/>
          <p:nvPr>
            <p:ph type="ctrTitle"/>
          </p:nvPr>
        </p:nvSpPr>
        <p:spPr>
          <a:xfrm>
            <a:off x="114825" y="135050"/>
            <a:ext cx="5826000" cy="647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CA"/>
              <a:t>Thank You!</a:t>
            </a:r>
            <a:endParaRPr/>
          </a:p>
        </p:txBody>
      </p:sp>
      <p:sp>
        <p:nvSpPr>
          <p:cNvPr id="296" name="Google Shape;296;g35d16020835_2_47"/>
          <p:cNvSpPr txBox="1"/>
          <p:nvPr>
            <p:ph idx="1" type="subTitle"/>
          </p:nvPr>
        </p:nvSpPr>
        <p:spPr>
          <a:xfrm>
            <a:off x="152425" y="866250"/>
            <a:ext cx="5607600" cy="3737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CA" sz="1500">
                <a:solidFill>
                  <a:schemeClr val="dk1"/>
                </a:solidFill>
              </a:rPr>
              <a:t>With gratitude to our funders for their ongoing support:</a:t>
            </a:r>
            <a:endParaRPr sz="1500">
              <a:solidFill>
                <a:schemeClr val="dk1"/>
              </a:solidFill>
            </a:endParaRPr>
          </a:p>
          <a:p>
            <a:pPr indent="0" lvl="0" marL="0" rtl="0" algn="l">
              <a:lnSpc>
                <a:spcPct val="90000"/>
              </a:lnSpc>
              <a:spcBef>
                <a:spcPts val="0"/>
              </a:spcBef>
              <a:spcAft>
                <a:spcPts val="0"/>
              </a:spcAft>
              <a:buClr>
                <a:schemeClr val="dk1"/>
              </a:buClr>
              <a:buSzPts val="2400"/>
              <a:buNone/>
            </a:pPr>
            <a:r>
              <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Canadian Association of Research Libraries (CARL)</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Canadian Urban Libraries Council (CULC)</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Council of Atlantic Academic Libraries (CAAL)</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Library and Archives Canada (LAC)</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Ontario Council of University Libraries (OCUL)</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Partenariat des bibliothèques universitaires du Québec (PBUQ)</a:t>
            </a:r>
            <a:endParaRPr sz="1500">
              <a:solidFill>
                <a:schemeClr val="dk1"/>
              </a:solidFill>
            </a:endParaRPr>
          </a:p>
          <a:p>
            <a:pPr indent="0" lvl="0" marL="0" rtl="0" algn="l">
              <a:lnSpc>
                <a:spcPct val="115000"/>
              </a:lnSpc>
              <a:spcBef>
                <a:spcPts val="0"/>
              </a:spcBef>
              <a:spcAft>
                <a:spcPts val="0"/>
              </a:spcAft>
              <a:buSzPts val="1600"/>
              <a:buNone/>
            </a:pPr>
            <a:r>
              <a:rPr lang="en-CA" sz="1500">
                <a:solidFill>
                  <a:schemeClr val="dk1"/>
                </a:solidFill>
              </a:rPr>
              <a:t>The Council of Prairie and Pacific University Libraries (COPPUL)</a:t>
            </a:r>
            <a:endParaRPr sz="1500">
              <a:solidFill>
                <a:schemeClr val="dk1"/>
              </a:solidFill>
            </a:endParaRPr>
          </a:p>
          <a:p>
            <a:pPr indent="0" lvl="0" marL="0" rtl="0" algn="l">
              <a:lnSpc>
                <a:spcPct val="115000"/>
              </a:lnSpc>
              <a:spcBef>
                <a:spcPts val="0"/>
              </a:spcBef>
              <a:spcAft>
                <a:spcPts val="0"/>
              </a:spcAft>
              <a:buSzPts val="1600"/>
              <a:buNone/>
            </a:pPr>
            <a:r>
              <a:t/>
            </a:r>
            <a:endParaRPr sz="1500">
              <a:solidFill>
                <a:schemeClr val="dk1"/>
              </a:solidFill>
            </a:endParaRPr>
          </a:p>
          <a:p>
            <a:pPr indent="0" lvl="0" marL="0" rtl="0" algn="l">
              <a:lnSpc>
                <a:spcPct val="115000"/>
              </a:lnSpc>
              <a:spcBef>
                <a:spcPts val="0"/>
              </a:spcBef>
              <a:spcAft>
                <a:spcPts val="0"/>
              </a:spcAft>
              <a:buSzPts val="1600"/>
              <a:buNone/>
            </a:pPr>
            <a:r>
              <a:t/>
            </a:r>
            <a:endParaRPr sz="1500">
              <a:solidFill>
                <a:schemeClr val="dk1"/>
              </a:solidFill>
            </a:endParaRPr>
          </a:p>
          <a:p>
            <a:pPr indent="0" lvl="0" marL="0" rtl="0" algn="l">
              <a:lnSpc>
                <a:spcPct val="90000"/>
              </a:lnSpc>
              <a:spcBef>
                <a:spcPts val="0"/>
              </a:spcBef>
              <a:spcAft>
                <a:spcPts val="0"/>
              </a:spcAft>
              <a:buClr>
                <a:schemeClr val="dk1"/>
              </a:buClr>
              <a:buSzPts val="2399"/>
              <a:buFont typeface="Arial"/>
              <a:buNone/>
            </a:pPr>
            <a:r>
              <a:rPr lang="en-CA" sz="1500">
                <a:solidFill>
                  <a:schemeClr val="dk1"/>
                </a:solidFill>
              </a:rPr>
              <a:t>… and a special </a:t>
            </a:r>
            <a:r>
              <a:rPr i="1" lang="en-CA" sz="1500">
                <a:solidFill>
                  <a:schemeClr val="dk1"/>
                </a:solidFill>
              </a:rPr>
              <a:t>Thank You</a:t>
            </a:r>
            <a:r>
              <a:rPr lang="en-CA" sz="1500">
                <a:solidFill>
                  <a:schemeClr val="dk1"/>
                </a:solidFill>
              </a:rPr>
              <a:t> to:</a:t>
            </a:r>
            <a:endParaRPr sz="1500">
              <a:solidFill>
                <a:schemeClr val="dk1"/>
              </a:solidFill>
            </a:endParaRPr>
          </a:p>
          <a:p>
            <a:pPr indent="0" lvl="0" marL="0" rtl="0" algn="l">
              <a:lnSpc>
                <a:spcPct val="90000"/>
              </a:lnSpc>
              <a:spcBef>
                <a:spcPts val="0"/>
              </a:spcBef>
              <a:spcAft>
                <a:spcPts val="0"/>
              </a:spcAft>
              <a:buClr>
                <a:schemeClr val="dk1"/>
              </a:buClr>
              <a:buSzPts val="2400"/>
              <a:buNone/>
            </a:pPr>
            <a:r>
              <a:t/>
            </a:r>
            <a:endParaRPr>
              <a:solidFill>
                <a:srgbClr val="000000"/>
              </a:solidFill>
            </a:endParaRPr>
          </a:p>
        </p:txBody>
      </p:sp>
      <p:pic>
        <p:nvPicPr>
          <p:cNvPr descr="North/Nord Network logo against navy background with white lettering and a navigation symbol in white and red." id="297" name="Google Shape;297;g35d16020835_2_47"/>
          <p:cNvPicPr preferRelativeResize="0"/>
          <p:nvPr/>
        </p:nvPicPr>
        <p:blipFill rotWithShape="1">
          <a:blip r:embed="rId3">
            <a:alphaModFix/>
          </a:blip>
          <a:srcRect b="0" l="0" r="0" t="0"/>
          <a:stretch/>
        </p:blipFill>
        <p:spPr>
          <a:xfrm>
            <a:off x="7339550" y="135050"/>
            <a:ext cx="1647951" cy="1637249"/>
          </a:xfrm>
          <a:prstGeom prst="rect">
            <a:avLst/>
          </a:prstGeom>
          <a:noFill/>
          <a:ln>
            <a:noFill/>
          </a:ln>
        </p:spPr>
      </p:pic>
      <p:sp>
        <p:nvSpPr>
          <p:cNvPr id="298" name="Google Shape;298;g35d16020835_2_47"/>
          <p:cNvSpPr txBox="1"/>
          <p:nvPr/>
        </p:nvSpPr>
        <p:spPr>
          <a:xfrm>
            <a:off x="152425" y="6002825"/>
            <a:ext cx="3407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4">
                  <a:extLst>
                    <a:ext uri="{A12FA001-AC4F-418D-AE19-62706E023703}">
                      <ahyp:hlinkClr val="tx"/>
                    </a:ext>
                  </a:extLst>
                </a:hlinkClick>
              </a:rPr>
              <a:t>North: the Canadian Shared Print Network/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Nord: Réseau canadien de conservation partagée des documents imprimés</a:t>
            </a:r>
            <a:endParaRPr b="1" i="0" sz="1100" u="none" cap="none" strike="noStrike">
              <a:solidFill>
                <a:schemeClr val="lt1"/>
              </a:solidFill>
              <a:latin typeface="Arial"/>
              <a:ea typeface="Arial"/>
              <a:cs typeface="Arial"/>
              <a:sym typeface="Arial"/>
            </a:endParaRPr>
          </a:p>
        </p:txBody>
      </p:sp>
      <p:sp>
        <p:nvSpPr>
          <p:cNvPr id="299" name="Google Shape;299;g35d16020835_2_47"/>
          <p:cNvSpPr txBox="1"/>
          <p:nvPr>
            <p:ph idx="1" type="subTitle"/>
          </p:nvPr>
        </p:nvSpPr>
        <p:spPr>
          <a:xfrm>
            <a:off x="3754300" y="2971225"/>
            <a:ext cx="5285100" cy="37371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2399"/>
              <a:buNone/>
            </a:pPr>
            <a:r>
              <a:t/>
            </a:r>
            <a:endParaRPr sz="1932">
              <a:solidFill>
                <a:schemeClr val="lt1"/>
              </a:solidFil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Canadiana / CRKN</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CRL Shared Print Services</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Depository Services Program, Government of Canada</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Eastern Academic Scholars’ Trust</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European Print Initiatives Collaboration</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Hathi Trust</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National Indigenous Knowledge &amp; Language Alliance</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Shared Print Partnership</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UK Distributed Print Book Collection</a:t>
            </a:r>
            <a:br>
              <a:rPr b="1" lang="en-CA" sz="1100">
                <a:solidFill>
                  <a:schemeClr val="lt1"/>
                </a:solidFill>
                <a:latin typeface="Arial"/>
                <a:ea typeface="Arial"/>
                <a:cs typeface="Arial"/>
                <a:sym typeface="Arial"/>
              </a:rPr>
            </a:br>
            <a:endParaRPr b="1" sz="1100">
              <a:solidFill>
                <a:schemeClr val="lt1"/>
              </a:solidFill>
              <a:latin typeface="Arial"/>
              <a:ea typeface="Arial"/>
              <a:cs typeface="Arial"/>
              <a:sym typeface="Arial"/>
            </a:endParaRPr>
          </a:p>
          <a:p>
            <a:pPr indent="0" lvl="0" marL="0" rtl="0" algn="r">
              <a:lnSpc>
                <a:spcPct val="115000"/>
              </a:lnSpc>
              <a:spcBef>
                <a:spcPts val="0"/>
              </a:spcBef>
              <a:spcAft>
                <a:spcPts val="0"/>
              </a:spcAft>
              <a:buNone/>
            </a:pPr>
            <a:r>
              <a:rPr b="1" lang="en-CA" sz="1100">
                <a:solidFill>
                  <a:schemeClr val="lt1"/>
                </a:solidFill>
                <a:latin typeface="Arial"/>
                <a:ea typeface="Arial"/>
                <a:cs typeface="Arial"/>
                <a:sym typeface="Arial"/>
              </a:rPr>
              <a:t>Western Regional storage Trust</a:t>
            </a:r>
            <a:endParaRPr sz="15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5bd66aa3b4_1_214"/>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CA"/>
              <a:t>The Vision for Shared Collections Across North America</a:t>
            </a:r>
            <a:endParaRPr/>
          </a:p>
          <a:p>
            <a:pPr indent="0" lvl="0" marL="0" rtl="0" algn="l">
              <a:lnSpc>
                <a:spcPct val="100000"/>
              </a:lnSpc>
              <a:spcBef>
                <a:spcPts val="0"/>
              </a:spcBef>
              <a:spcAft>
                <a:spcPts val="0"/>
              </a:spcAft>
              <a:buSzPct val="162800"/>
              <a:buNone/>
            </a:pPr>
            <a:r>
              <a:t/>
            </a:r>
            <a:endParaRPr sz="1911"/>
          </a:p>
          <a:p>
            <a:pPr indent="0" lvl="0" marL="0" rtl="0" algn="l">
              <a:lnSpc>
                <a:spcPct val="100000"/>
              </a:lnSpc>
              <a:spcBef>
                <a:spcPts val="0"/>
              </a:spcBef>
              <a:spcAft>
                <a:spcPts val="0"/>
              </a:spcAft>
              <a:buSzPct val="162800"/>
              <a:buNone/>
            </a:pPr>
            <a:r>
              <a:t/>
            </a:r>
            <a:endParaRPr sz="1911"/>
          </a:p>
          <a:p>
            <a:pPr indent="0" lvl="0" marL="0" rtl="0" algn="l">
              <a:lnSpc>
                <a:spcPct val="100000"/>
              </a:lnSpc>
              <a:spcBef>
                <a:spcPts val="0"/>
              </a:spcBef>
              <a:spcAft>
                <a:spcPts val="0"/>
              </a:spcAft>
              <a:buSzPct val="212218"/>
              <a:buNone/>
            </a:pPr>
            <a:r>
              <a:t/>
            </a:r>
            <a:endParaRPr sz="1466"/>
          </a:p>
        </p:txBody>
      </p:sp>
      <p:sp>
        <p:nvSpPr>
          <p:cNvPr id="90" name="Google Shape;90;g35bd66aa3b4_1_214"/>
          <p:cNvSpPr txBox="1"/>
          <p:nvPr>
            <p:ph idx="1" type="body"/>
          </p:nvPr>
        </p:nvSpPr>
        <p:spPr>
          <a:xfrm>
            <a:off x="311700" y="2007600"/>
            <a:ext cx="3999900" cy="4101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CA">
                <a:solidFill>
                  <a:srgbClr val="192E5A"/>
                </a:solidFill>
              </a:rPr>
              <a:t>What is shared print?</a:t>
            </a:r>
            <a:endParaRPr>
              <a:solidFill>
                <a:srgbClr val="192E5A"/>
              </a:solidFill>
            </a:endParaRPr>
          </a:p>
          <a:p>
            <a:pPr indent="0" lvl="0" marL="0" rtl="0" algn="l">
              <a:lnSpc>
                <a:spcPct val="115000"/>
              </a:lnSpc>
              <a:spcBef>
                <a:spcPts val="1200"/>
              </a:spcBef>
              <a:spcAft>
                <a:spcPts val="0"/>
              </a:spcAft>
              <a:buSzPts val="1300"/>
              <a:buNone/>
            </a:pPr>
            <a:r>
              <a:rPr lang="en-CA">
                <a:solidFill>
                  <a:srgbClr val="192E5A"/>
                </a:solidFill>
              </a:rPr>
              <a:t>“Shared print is the practice whereby a group of libraries share responsibility for managing print materials. This will include a commitment to retaining specific materials for an agreed upon period of time” (</a:t>
            </a:r>
            <a:r>
              <a:rPr i="1" lang="en-CA">
                <a:solidFill>
                  <a:srgbClr val="192E5A"/>
                </a:solidFill>
              </a:rPr>
              <a:t>Shared Print Toolkit,</a:t>
            </a:r>
            <a:r>
              <a:rPr lang="en-CA">
                <a:solidFill>
                  <a:srgbClr val="192E5A"/>
                </a:solidFill>
              </a:rPr>
              <a:t> Shared Print Partnership)</a:t>
            </a:r>
            <a:endParaRPr/>
          </a:p>
          <a:p>
            <a:pPr indent="0" lvl="0" marL="0" rtl="0" algn="l">
              <a:lnSpc>
                <a:spcPct val="115000"/>
              </a:lnSpc>
              <a:spcBef>
                <a:spcPts val="1200"/>
              </a:spcBef>
              <a:spcAft>
                <a:spcPts val="0"/>
              </a:spcAft>
              <a:buSzPts val="1300"/>
              <a:buNone/>
            </a:pPr>
            <a:r>
              <a:rPr lang="en-CA">
                <a:solidFill>
                  <a:srgbClr val="192E5A"/>
                </a:solidFill>
              </a:rPr>
              <a:t>“Shared Print” is a misnomer since it isn't limited to printed materials and can include all and any physical collections which libraries hold. </a:t>
            </a:r>
            <a:endParaRPr>
              <a:solidFill>
                <a:srgbClr val="192E5A"/>
              </a:solidFill>
            </a:endParaRPr>
          </a:p>
          <a:p>
            <a:pPr indent="0" lvl="0" marL="0" rtl="0" algn="l">
              <a:lnSpc>
                <a:spcPct val="115000"/>
              </a:lnSpc>
              <a:spcBef>
                <a:spcPts val="1200"/>
              </a:spcBef>
              <a:spcAft>
                <a:spcPts val="0"/>
              </a:spcAft>
              <a:buSzPts val="1300"/>
              <a:buNone/>
            </a:pPr>
            <a:r>
              <a:t/>
            </a:r>
            <a:endParaRPr>
              <a:solidFill>
                <a:srgbClr val="192E5A"/>
              </a:solidFill>
            </a:endParaRPr>
          </a:p>
          <a:p>
            <a:pPr indent="0" lvl="0" marL="0" rtl="0" algn="l">
              <a:lnSpc>
                <a:spcPct val="115000"/>
              </a:lnSpc>
              <a:spcBef>
                <a:spcPts val="1200"/>
              </a:spcBef>
              <a:spcAft>
                <a:spcPts val="0"/>
              </a:spcAft>
              <a:buSzPts val="1300"/>
              <a:buNone/>
            </a:pPr>
            <a:r>
              <a:t/>
            </a:r>
            <a:endParaRPr>
              <a:solidFill>
                <a:srgbClr val="192E5A"/>
              </a:solidFill>
            </a:endParaRPr>
          </a:p>
          <a:p>
            <a:pPr indent="0" lvl="0" marL="0" rtl="0" algn="l">
              <a:lnSpc>
                <a:spcPct val="115000"/>
              </a:lnSpc>
              <a:spcBef>
                <a:spcPts val="1200"/>
              </a:spcBef>
              <a:spcAft>
                <a:spcPts val="1200"/>
              </a:spcAft>
              <a:buSzPts val="1300"/>
              <a:buNone/>
            </a:pPr>
            <a:r>
              <a:t/>
            </a:r>
            <a:endParaRPr/>
          </a:p>
        </p:txBody>
      </p:sp>
      <p:sp>
        <p:nvSpPr>
          <p:cNvPr id="91" name="Google Shape;91;g35bd66aa3b4_1_214"/>
          <p:cNvSpPr txBox="1"/>
          <p:nvPr>
            <p:ph idx="2" type="body"/>
          </p:nvPr>
        </p:nvSpPr>
        <p:spPr>
          <a:xfrm>
            <a:off x="4832400" y="2007600"/>
            <a:ext cx="3999900" cy="4265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300"/>
              <a:buNone/>
            </a:pPr>
            <a:r>
              <a:rPr b="1" lang="en-CA">
                <a:solidFill>
                  <a:srgbClr val="192E5A"/>
                </a:solidFill>
              </a:rPr>
              <a:t>Participation, staffing and governance</a:t>
            </a:r>
            <a:endParaRPr b="1">
              <a:solidFill>
                <a:srgbClr val="192E5A"/>
              </a:solidFill>
            </a:endParaRPr>
          </a:p>
          <a:p>
            <a:pPr indent="0" lvl="0" marL="0" rtl="0" algn="l">
              <a:lnSpc>
                <a:spcPct val="115000"/>
              </a:lnSpc>
              <a:spcBef>
                <a:spcPts val="1200"/>
              </a:spcBef>
              <a:spcAft>
                <a:spcPts val="0"/>
              </a:spcAft>
              <a:buSzPts val="1300"/>
              <a:buNone/>
            </a:pPr>
            <a:r>
              <a:rPr lang="en-CA">
                <a:solidFill>
                  <a:srgbClr val="192E5A"/>
                </a:solidFill>
              </a:rPr>
              <a:t>There are a lot of common elements across shared print programs in North America and Europe:</a:t>
            </a:r>
            <a:endParaRPr>
              <a:solidFill>
                <a:srgbClr val="192E5A"/>
              </a:solidFill>
            </a:endParaRPr>
          </a:p>
          <a:p>
            <a:pPr indent="-311150" lvl="0" marL="457200" rtl="0" algn="l">
              <a:lnSpc>
                <a:spcPct val="115000"/>
              </a:lnSpc>
              <a:spcBef>
                <a:spcPts val="1200"/>
              </a:spcBef>
              <a:spcAft>
                <a:spcPts val="0"/>
              </a:spcAft>
              <a:buClr>
                <a:srgbClr val="192E5A"/>
              </a:buClr>
              <a:buSzPts val="1300"/>
              <a:buChar char="●"/>
            </a:pPr>
            <a:r>
              <a:rPr lang="en-CA">
                <a:solidFill>
                  <a:srgbClr val="192E5A"/>
                </a:solidFill>
              </a:rPr>
              <a:t>Highly collaborative</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Collection analysis work</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Metadata work &amp; retention notes</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Partnership agreements with participants outlining terms of engagement</a:t>
            </a:r>
            <a:endParaRPr>
              <a:solidFill>
                <a:srgbClr val="192E5A"/>
              </a:solidFill>
            </a:endParaRPr>
          </a:p>
          <a:p>
            <a:pPr indent="0" lvl="0" marL="0" rtl="0" algn="l">
              <a:lnSpc>
                <a:spcPct val="115000"/>
              </a:lnSpc>
              <a:spcBef>
                <a:spcPts val="1200"/>
              </a:spcBef>
              <a:spcAft>
                <a:spcPts val="0"/>
              </a:spcAft>
              <a:buSzPts val="1300"/>
              <a:buNone/>
            </a:pPr>
            <a:r>
              <a:rPr lang="en-CA">
                <a:solidFill>
                  <a:srgbClr val="192E5A"/>
                </a:solidFill>
              </a:rPr>
              <a:t>Some aspects differ:</a:t>
            </a:r>
            <a:endParaRPr>
              <a:solidFill>
                <a:srgbClr val="192E5A"/>
              </a:solidFill>
            </a:endParaRPr>
          </a:p>
          <a:p>
            <a:pPr indent="-311150" lvl="0" marL="457200" rtl="0" algn="l">
              <a:lnSpc>
                <a:spcPct val="115000"/>
              </a:lnSpc>
              <a:spcBef>
                <a:spcPts val="1200"/>
              </a:spcBef>
              <a:spcAft>
                <a:spcPts val="0"/>
              </a:spcAft>
              <a:buClr>
                <a:srgbClr val="192E5A"/>
              </a:buClr>
              <a:buSzPts val="1300"/>
              <a:buChar char="●"/>
            </a:pPr>
            <a:r>
              <a:rPr lang="en-CA">
                <a:solidFill>
                  <a:srgbClr val="192E5A"/>
                </a:solidFill>
              </a:rPr>
              <a:t>Reliance on central storage facilities, distributed activities or a hybrid approach</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Capacity to tackle broader range of formats</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Staffing and associated costs</a:t>
            </a:r>
            <a:endParaRPr>
              <a:solidFill>
                <a:srgbClr val="192E5A"/>
              </a:solidFill>
            </a:endParaRPr>
          </a:p>
          <a:p>
            <a:pPr indent="0" lvl="0" marL="0" rtl="0" algn="l">
              <a:lnSpc>
                <a:spcPct val="115000"/>
              </a:lnSpc>
              <a:spcBef>
                <a:spcPts val="0"/>
              </a:spcBef>
              <a:spcAft>
                <a:spcPts val="0"/>
              </a:spcAft>
              <a:buNone/>
            </a:pPr>
            <a:r>
              <a:t/>
            </a:r>
            <a:endParaRPr>
              <a:solidFill>
                <a:srgbClr val="192E5A"/>
              </a:solidFill>
            </a:endParaRPr>
          </a:p>
          <a:p>
            <a:pPr indent="0" lvl="0" marL="0" rtl="0" algn="l">
              <a:lnSpc>
                <a:spcPct val="115000"/>
              </a:lnSpc>
              <a:spcBef>
                <a:spcPts val="0"/>
              </a:spcBef>
              <a:spcAft>
                <a:spcPts val="0"/>
              </a:spcAft>
              <a:buNone/>
            </a:pPr>
            <a:r>
              <a:rPr lang="en-CA">
                <a:solidFill>
                  <a:srgbClr val="192E5A"/>
                </a:solidFill>
              </a:rPr>
              <a:t>Benefits</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Taking care of collections &amp; </a:t>
            </a:r>
            <a:r>
              <a:rPr lang="en-CA">
                <a:solidFill>
                  <a:srgbClr val="192E5A"/>
                </a:solidFill>
              </a:rPr>
              <a:t>protecting</a:t>
            </a:r>
            <a:r>
              <a:rPr lang="en-CA">
                <a:solidFill>
                  <a:srgbClr val="192E5A"/>
                </a:solidFill>
              </a:rPr>
              <a:t> them</a:t>
            </a:r>
            <a:endParaRPr>
              <a:solidFill>
                <a:srgbClr val="192E5A"/>
              </a:solidFill>
            </a:endParaRPr>
          </a:p>
          <a:p>
            <a:pPr indent="-311150" lvl="0" marL="457200" rtl="0" algn="l">
              <a:lnSpc>
                <a:spcPct val="115000"/>
              </a:lnSpc>
              <a:spcBef>
                <a:spcPts val="0"/>
              </a:spcBef>
              <a:spcAft>
                <a:spcPts val="0"/>
              </a:spcAft>
              <a:buClr>
                <a:srgbClr val="192E5A"/>
              </a:buClr>
              <a:buSzPts val="1300"/>
              <a:buChar char="●"/>
            </a:pPr>
            <a:r>
              <a:rPr lang="en-CA">
                <a:solidFill>
                  <a:srgbClr val="192E5A"/>
                </a:solidFill>
              </a:rPr>
              <a:t>Improving metadata and discovery of materials that appear to be invisible;</a:t>
            </a:r>
            <a:endParaRPr>
              <a:solidFill>
                <a:srgbClr val="192E5A"/>
              </a:solidFill>
            </a:endParaRPr>
          </a:p>
        </p:txBody>
      </p:sp>
      <p:pic>
        <p:nvPicPr>
          <p:cNvPr descr="North/Nord Network logo against navy background with white lettering and a navigation symbol in white and red." id="92" name="Google Shape;92;g35bd66aa3b4_1_214"/>
          <p:cNvPicPr preferRelativeResize="0"/>
          <p:nvPr/>
        </p:nvPicPr>
        <p:blipFill rotWithShape="1">
          <a:blip r:embed="rId3">
            <a:alphaModFix/>
          </a:blip>
          <a:srcRect b="0" l="0" r="0" t="0"/>
          <a:stretch/>
        </p:blipFill>
        <p:spPr>
          <a:xfrm>
            <a:off x="229650" y="5156600"/>
            <a:ext cx="1617951" cy="1607449"/>
          </a:xfrm>
          <a:prstGeom prst="rect">
            <a:avLst/>
          </a:prstGeom>
          <a:noFill/>
          <a:ln>
            <a:noFill/>
          </a:ln>
        </p:spPr>
      </p:pic>
      <p:sp>
        <p:nvSpPr>
          <p:cNvPr id="93" name="Google Shape;93;g35bd66aa3b4_1_214"/>
          <p:cNvSpPr txBox="1"/>
          <p:nvPr/>
        </p:nvSpPr>
        <p:spPr>
          <a:xfrm>
            <a:off x="1847600" y="5903700"/>
            <a:ext cx="19980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rgbClr val="192E5A"/>
                </a:solidFill>
                <a:uFill>
                  <a:noFill/>
                </a:uFill>
                <a:latin typeface="Arial"/>
                <a:ea typeface="Arial"/>
                <a:cs typeface="Arial"/>
                <a:sym typeface="Arial"/>
                <a:hlinkClick r:id="rId4">
                  <a:extLst>
                    <a:ext uri="{A12FA001-AC4F-418D-AE19-62706E023703}">
                      <ahyp:hlinkClr val="tx"/>
                    </a:ext>
                  </a:extLst>
                </a:hlinkClick>
              </a:rPr>
              <a:t>North: the Canadian Shared Print Network/ </a:t>
            </a:r>
            <a:endParaRPr b="0" i="0" sz="1400" u="none" cap="none" strike="noStrike">
              <a:solidFill>
                <a:srgbClr val="192E5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CA" sz="1000" u="none" cap="none" strike="noStrike">
                <a:solidFill>
                  <a:srgbClr val="192E5A"/>
                </a:solidFill>
                <a:uFill>
                  <a:noFill/>
                </a:uFill>
                <a:latin typeface="Arial"/>
                <a:ea typeface="Arial"/>
                <a:cs typeface="Arial"/>
                <a:sym typeface="Arial"/>
                <a:hlinkClick r:id="rId5">
                  <a:extLst>
                    <a:ext uri="{A12FA001-AC4F-418D-AE19-62706E023703}">
                      <ahyp:hlinkClr val="tx"/>
                    </a:ext>
                  </a:extLst>
                </a:hlinkClick>
              </a:rPr>
              <a:t>Nord: Réseau canadien de conservation partagée des documents imprimés</a:t>
            </a:r>
            <a:endParaRPr b="1" i="0" sz="1100" u="none" cap="none" strike="noStrike">
              <a:solidFill>
                <a:srgbClr val="192E5A"/>
              </a:solidFill>
              <a:latin typeface="Arial"/>
              <a:ea typeface="Arial"/>
              <a:cs typeface="Arial"/>
              <a:sym typeface="Arial"/>
            </a:endParaRPr>
          </a:p>
        </p:txBody>
      </p:sp>
      <p:sp>
        <p:nvSpPr>
          <p:cNvPr id="94" name="Google Shape;94;g35bd66aa3b4_1_214"/>
          <p:cNvSpPr txBox="1"/>
          <p:nvPr/>
        </p:nvSpPr>
        <p:spPr>
          <a:xfrm>
            <a:off x="5271379" y="6398705"/>
            <a:ext cx="387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chemeClr val="dk1"/>
                </a:solidFill>
                <a:latin typeface="Calibri"/>
                <a:ea typeface="Calibri"/>
                <a:cs typeface="Calibri"/>
                <a:sym typeface="Calibri"/>
              </a:rPr>
              <a:t>1. </a:t>
            </a:r>
            <a:r>
              <a:rPr b="0" i="0" lang="en-CA" sz="1400" u="sng" cap="none" strike="noStrike">
                <a:solidFill>
                  <a:schemeClr val="dk1"/>
                </a:solidFill>
                <a:latin typeface="Calibri"/>
                <a:ea typeface="Calibri"/>
                <a:cs typeface="Calibri"/>
                <a:sym typeface="Calibri"/>
                <a:hlinkClick r:id="rId6">
                  <a:extLst>
                    <a:ext uri="{A12FA001-AC4F-418D-AE19-62706E023703}">
                      <ahyp:hlinkClr val="tx"/>
                    </a:ext>
                  </a:extLst>
                </a:hlinkClick>
              </a:rPr>
              <a:t>Shared Print 101 for New Program Officers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3bb20b4d796_1_5"/>
          <p:cNvSpPr txBox="1"/>
          <p:nvPr>
            <p:ph type="title"/>
          </p:nvPr>
        </p:nvSpPr>
        <p:spPr>
          <a:xfrm>
            <a:off x="311700" y="381675"/>
            <a:ext cx="8520600" cy="831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CA"/>
              <a:t>This </a:t>
            </a:r>
            <a:r>
              <a:rPr lang="en-CA"/>
              <a:t>initiative</a:t>
            </a:r>
            <a:r>
              <a:rPr lang="en-CA"/>
              <a:t> is different from our previous shared print “projects”</a:t>
            </a:r>
            <a:endParaRPr/>
          </a:p>
        </p:txBody>
      </p:sp>
      <p:sp>
        <p:nvSpPr>
          <p:cNvPr id="101" name="Google Shape;101;g3bb20b4d796_1_5"/>
          <p:cNvSpPr txBox="1"/>
          <p:nvPr>
            <p:ph idx="1" type="body"/>
          </p:nvPr>
        </p:nvSpPr>
        <p:spPr>
          <a:xfrm>
            <a:off x="212975" y="1840950"/>
            <a:ext cx="3999900" cy="436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solidFill>
                <a:srgbClr val="192E5A"/>
              </a:solidFill>
              <a:highlight>
                <a:srgbClr val="FFFFFF"/>
              </a:highlight>
              <a:latin typeface="Arial"/>
              <a:ea typeface="Arial"/>
              <a:cs typeface="Arial"/>
              <a:sym typeface="Arial"/>
            </a:endParaRPr>
          </a:p>
          <a:p>
            <a:pPr indent="-311150" lvl="0" marL="457200" rtl="0" algn="l">
              <a:spcBef>
                <a:spcPts val="0"/>
              </a:spcBef>
              <a:spcAft>
                <a:spcPts val="0"/>
              </a:spcAft>
              <a:buClr>
                <a:srgbClr val="192E5A"/>
              </a:buClr>
              <a:buSzPts val="1300"/>
              <a:buFont typeface="Arial"/>
              <a:buChar char="●"/>
            </a:pPr>
            <a:r>
              <a:rPr b="1" lang="en-CA">
                <a:solidFill>
                  <a:srgbClr val="192E5A"/>
                </a:solidFill>
                <a:highlight>
                  <a:srgbClr val="FFFFFF"/>
                </a:highlight>
                <a:latin typeface="Arial"/>
                <a:ea typeface="Arial"/>
                <a:cs typeface="Arial"/>
                <a:sym typeface="Arial"/>
              </a:rPr>
              <a:t>Temporary Stewardship</a:t>
            </a:r>
            <a:r>
              <a:rPr lang="en-CA">
                <a:solidFill>
                  <a:srgbClr val="192E5A"/>
                </a:solidFill>
                <a:highlight>
                  <a:srgbClr val="FFFFFF"/>
                </a:highlight>
                <a:latin typeface="Arial"/>
                <a:ea typeface="Arial"/>
                <a:cs typeface="Arial"/>
                <a:sym typeface="Arial"/>
              </a:rPr>
              <a:t> is not well defined in the context of shared print and as such we need to recognize that our activities will take time and reflection to ensure that this work is meaningful.</a:t>
            </a:r>
            <a:endParaRPr>
              <a:solidFill>
                <a:srgbClr val="192E5A"/>
              </a:solidFill>
              <a:highlight>
                <a:srgbClr val="FFFFFF"/>
              </a:highlight>
              <a:latin typeface="Arial"/>
              <a:ea typeface="Arial"/>
              <a:cs typeface="Arial"/>
              <a:sym typeface="Arial"/>
            </a:endParaRPr>
          </a:p>
          <a:p>
            <a:pPr indent="0" lvl="0" marL="457200" rtl="0" algn="l">
              <a:spcBef>
                <a:spcPts val="0"/>
              </a:spcBef>
              <a:spcAft>
                <a:spcPts val="0"/>
              </a:spcAft>
              <a:buNone/>
            </a:pPr>
            <a:r>
              <a:t/>
            </a:r>
            <a:endParaRPr>
              <a:solidFill>
                <a:srgbClr val="192E5A"/>
              </a:solidFill>
              <a:highlight>
                <a:srgbClr val="FFFFFF"/>
              </a:highlight>
              <a:latin typeface="Arial"/>
              <a:ea typeface="Arial"/>
              <a:cs typeface="Arial"/>
              <a:sym typeface="Arial"/>
            </a:endParaRPr>
          </a:p>
          <a:p>
            <a:pPr indent="-311150" lvl="0" marL="457200" rtl="0" algn="l">
              <a:spcBef>
                <a:spcPts val="0"/>
              </a:spcBef>
              <a:spcAft>
                <a:spcPts val="0"/>
              </a:spcAft>
              <a:buClr>
                <a:srgbClr val="192E5A"/>
              </a:buClr>
              <a:buSzPts val="1300"/>
              <a:buChar char="●"/>
            </a:pPr>
            <a:r>
              <a:rPr lang="en-CA">
                <a:solidFill>
                  <a:srgbClr val="192E5A"/>
                </a:solidFill>
                <a:highlight>
                  <a:schemeClr val="lt1"/>
                </a:highlight>
                <a:latin typeface="Arial"/>
                <a:ea typeface="Arial"/>
                <a:cs typeface="Arial"/>
                <a:sym typeface="Arial"/>
              </a:rPr>
              <a:t>It can be challenging for even one institution to navigate their own collections and make decisions, let alone working across multiple organizations</a:t>
            </a:r>
            <a:endParaRPr>
              <a:solidFill>
                <a:srgbClr val="192E5A"/>
              </a:solidFill>
              <a:highlight>
                <a:schemeClr val="lt1"/>
              </a:highlight>
              <a:latin typeface="Arial"/>
              <a:ea typeface="Arial"/>
              <a:cs typeface="Arial"/>
              <a:sym typeface="Arial"/>
            </a:endParaRPr>
          </a:p>
          <a:p>
            <a:pPr indent="0" lvl="0" marL="457200" rtl="0" algn="l">
              <a:spcBef>
                <a:spcPts val="0"/>
              </a:spcBef>
              <a:spcAft>
                <a:spcPts val="0"/>
              </a:spcAft>
              <a:buNone/>
            </a:pPr>
            <a:r>
              <a:t/>
            </a:r>
            <a:endParaRPr>
              <a:solidFill>
                <a:srgbClr val="192E5A"/>
              </a:solidFill>
              <a:highlight>
                <a:schemeClr val="lt1"/>
              </a:highlight>
              <a:latin typeface="Arial"/>
              <a:ea typeface="Arial"/>
              <a:cs typeface="Arial"/>
              <a:sym typeface="Arial"/>
            </a:endParaRPr>
          </a:p>
          <a:p>
            <a:pPr indent="-311150" lvl="0" marL="457200" rtl="0" algn="l">
              <a:spcBef>
                <a:spcPts val="0"/>
              </a:spcBef>
              <a:spcAft>
                <a:spcPts val="0"/>
              </a:spcAft>
              <a:buClr>
                <a:srgbClr val="192E5A"/>
              </a:buClr>
              <a:buSzPts val="1300"/>
              <a:buFont typeface="Arial"/>
              <a:buChar char="●"/>
            </a:pPr>
            <a:r>
              <a:rPr lang="en-CA">
                <a:solidFill>
                  <a:srgbClr val="192E5A"/>
                </a:solidFill>
                <a:highlight>
                  <a:schemeClr val="lt1"/>
                </a:highlight>
                <a:latin typeface="Arial"/>
                <a:ea typeface="Arial"/>
                <a:cs typeface="Arial"/>
                <a:sym typeface="Arial"/>
              </a:rPr>
              <a:t>Our current work centers on bringing materials back into view, working alongside holding institutions to deepen familiarity with what they steward and to care for these works more thoughtfully. This includes strengthening metadata and reducing the invisibility of these collections, so they can be better understood and valued.</a:t>
            </a:r>
            <a:endParaRPr>
              <a:solidFill>
                <a:srgbClr val="192E5A"/>
              </a:solidFill>
              <a:highlight>
                <a:srgbClr val="FFFFFF"/>
              </a:highlight>
              <a:latin typeface="Arial"/>
              <a:ea typeface="Arial"/>
              <a:cs typeface="Arial"/>
              <a:sym typeface="Arial"/>
            </a:endParaRPr>
          </a:p>
        </p:txBody>
      </p:sp>
      <p:sp>
        <p:nvSpPr>
          <p:cNvPr id="102" name="Google Shape;102;g3bb20b4d796_1_5"/>
          <p:cNvSpPr txBox="1"/>
          <p:nvPr>
            <p:ph idx="2" type="body"/>
          </p:nvPr>
        </p:nvSpPr>
        <p:spPr>
          <a:xfrm>
            <a:off x="4348700" y="6119300"/>
            <a:ext cx="4630800" cy="54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CA"/>
              <a:t>Bound Periodicals, McMaster </a:t>
            </a:r>
            <a:r>
              <a:rPr lang="en-CA"/>
              <a:t>University</a:t>
            </a:r>
            <a:r>
              <a:rPr lang="en-CA"/>
              <a:t> Library</a:t>
            </a:r>
            <a:endParaRPr/>
          </a:p>
        </p:txBody>
      </p:sp>
      <p:pic>
        <p:nvPicPr>
          <p:cNvPr id="103" name="Google Shape;103;g3bb20b4d796_1_5" title="Screenshot 2026-01-26 at 3.28.30 PM.png"/>
          <p:cNvPicPr preferRelativeResize="0"/>
          <p:nvPr/>
        </p:nvPicPr>
        <p:blipFill rotWithShape="1">
          <a:blip r:embed="rId3">
            <a:alphaModFix/>
          </a:blip>
          <a:srcRect b="0" l="0" r="0" t="25849"/>
          <a:stretch/>
        </p:blipFill>
        <p:spPr>
          <a:xfrm rot="5400000">
            <a:off x="4669012" y="1661013"/>
            <a:ext cx="4082751" cy="4723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4"/>
          <p:cNvPicPr preferRelativeResize="0"/>
          <p:nvPr/>
        </p:nvPicPr>
        <p:blipFill rotWithShape="1">
          <a:blip r:embed="rId3">
            <a:alphaModFix/>
          </a:blip>
          <a:srcRect b="0" l="0" r="0" t="0"/>
          <a:stretch/>
        </p:blipFill>
        <p:spPr>
          <a:xfrm>
            <a:off x="1495173" y="3762773"/>
            <a:ext cx="2298944" cy="625313"/>
          </a:xfrm>
          <a:prstGeom prst="rect">
            <a:avLst/>
          </a:prstGeom>
          <a:noFill/>
          <a:ln>
            <a:noFill/>
          </a:ln>
        </p:spPr>
      </p:pic>
      <p:pic>
        <p:nvPicPr>
          <p:cNvPr id="110" name="Google Shape;110;p4"/>
          <p:cNvPicPr preferRelativeResize="0"/>
          <p:nvPr/>
        </p:nvPicPr>
        <p:blipFill rotWithShape="1">
          <a:blip r:embed="rId4">
            <a:alphaModFix/>
          </a:blip>
          <a:srcRect b="0" l="0" r="0" t="0"/>
          <a:stretch/>
        </p:blipFill>
        <p:spPr>
          <a:xfrm>
            <a:off x="1954732" y="1751906"/>
            <a:ext cx="2366699" cy="757343"/>
          </a:xfrm>
          <a:prstGeom prst="rect">
            <a:avLst/>
          </a:prstGeom>
          <a:noFill/>
          <a:ln>
            <a:noFill/>
          </a:ln>
        </p:spPr>
      </p:pic>
      <p:pic>
        <p:nvPicPr>
          <p:cNvPr id="111" name="Google Shape;111;p4"/>
          <p:cNvPicPr preferRelativeResize="0"/>
          <p:nvPr/>
        </p:nvPicPr>
        <p:blipFill rotWithShape="1">
          <a:blip r:embed="rId5">
            <a:alphaModFix/>
          </a:blip>
          <a:srcRect b="0" l="0" r="0" t="0"/>
          <a:stretch/>
        </p:blipFill>
        <p:spPr>
          <a:xfrm>
            <a:off x="6394143" y="3609846"/>
            <a:ext cx="2593657" cy="682304"/>
          </a:xfrm>
          <a:prstGeom prst="rect">
            <a:avLst/>
          </a:prstGeom>
          <a:noFill/>
          <a:ln>
            <a:noFill/>
          </a:ln>
        </p:spPr>
      </p:pic>
      <p:pic>
        <p:nvPicPr>
          <p:cNvPr id="112" name="Google Shape;112;p4"/>
          <p:cNvPicPr preferRelativeResize="0"/>
          <p:nvPr/>
        </p:nvPicPr>
        <p:blipFill rotWithShape="1">
          <a:blip r:embed="rId6">
            <a:alphaModFix/>
          </a:blip>
          <a:srcRect b="0" l="0" r="0" t="0"/>
          <a:stretch/>
        </p:blipFill>
        <p:spPr>
          <a:xfrm>
            <a:off x="1855936" y="926965"/>
            <a:ext cx="3358844" cy="801542"/>
          </a:xfrm>
          <a:prstGeom prst="rect">
            <a:avLst/>
          </a:prstGeom>
          <a:noFill/>
          <a:ln>
            <a:noFill/>
          </a:ln>
        </p:spPr>
      </p:pic>
      <p:pic>
        <p:nvPicPr>
          <p:cNvPr id="113" name="Google Shape;113;p4"/>
          <p:cNvPicPr preferRelativeResize="0"/>
          <p:nvPr/>
        </p:nvPicPr>
        <p:blipFill rotWithShape="1">
          <a:blip r:embed="rId7">
            <a:alphaModFix/>
          </a:blip>
          <a:srcRect b="0" l="0" r="0" t="0"/>
          <a:stretch/>
        </p:blipFill>
        <p:spPr>
          <a:xfrm>
            <a:off x="4565903" y="5865112"/>
            <a:ext cx="1326119" cy="748800"/>
          </a:xfrm>
          <a:prstGeom prst="rect">
            <a:avLst/>
          </a:prstGeom>
          <a:noFill/>
          <a:ln>
            <a:noFill/>
          </a:ln>
        </p:spPr>
      </p:pic>
      <p:pic>
        <p:nvPicPr>
          <p:cNvPr id="114" name="Google Shape;114;p4"/>
          <p:cNvPicPr preferRelativeResize="0"/>
          <p:nvPr/>
        </p:nvPicPr>
        <p:blipFill rotWithShape="1">
          <a:blip r:embed="rId8">
            <a:alphaModFix/>
          </a:blip>
          <a:srcRect b="0" l="0" r="0" t="0"/>
          <a:stretch/>
        </p:blipFill>
        <p:spPr>
          <a:xfrm>
            <a:off x="5636270" y="960418"/>
            <a:ext cx="2840750" cy="502301"/>
          </a:xfrm>
          <a:prstGeom prst="rect">
            <a:avLst/>
          </a:prstGeom>
          <a:noFill/>
          <a:ln>
            <a:noFill/>
          </a:ln>
        </p:spPr>
      </p:pic>
      <p:pic>
        <p:nvPicPr>
          <p:cNvPr id="115" name="Google Shape;115;p4"/>
          <p:cNvPicPr preferRelativeResize="0"/>
          <p:nvPr/>
        </p:nvPicPr>
        <p:blipFill rotWithShape="1">
          <a:blip r:embed="rId9">
            <a:alphaModFix/>
          </a:blip>
          <a:srcRect b="0" l="0" r="0" t="0"/>
          <a:stretch/>
        </p:blipFill>
        <p:spPr>
          <a:xfrm>
            <a:off x="286616" y="3602498"/>
            <a:ext cx="809708" cy="1352995"/>
          </a:xfrm>
          <a:prstGeom prst="rect">
            <a:avLst/>
          </a:prstGeom>
          <a:noFill/>
          <a:ln>
            <a:noFill/>
          </a:ln>
        </p:spPr>
      </p:pic>
      <p:pic>
        <p:nvPicPr>
          <p:cNvPr id="116" name="Google Shape;116;p4"/>
          <p:cNvPicPr preferRelativeResize="0"/>
          <p:nvPr/>
        </p:nvPicPr>
        <p:blipFill rotWithShape="1">
          <a:blip r:embed="rId10">
            <a:alphaModFix/>
          </a:blip>
          <a:srcRect b="0" l="0" r="0" t="0"/>
          <a:stretch/>
        </p:blipFill>
        <p:spPr>
          <a:xfrm>
            <a:off x="6687510" y="6198106"/>
            <a:ext cx="2130322" cy="485931"/>
          </a:xfrm>
          <a:prstGeom prst="rect">
            <a:avLst/>
          </a:prstGeom>
          <a:noFill/>
          <a:ln>
            <a:noFill/>
          </a:ln>
        </p:spPr>
      </p:pic>
      <p:pic>
        <p:nvPicPr>
          <p:cNvPr id="117" name="Google Shape;117;p4"/>
          <p:cNvPicPr preferRelativeResize="0"/>
          <p:nvPr/>
        </p:nvPicPr>
        <p:blipFill rotWithShape="1">
          <a:blip r:embed="rId11">
            <a:alphaModFix/>
          </a:blip>
          <a:srcRect b="0" l="0" r="0" t="0"/>
          <a:stretch/>
        </p:blipFill>
        <p:spPr>
          <a:xfrm>
            <a:off x="5890284" y="4362225"/>
            <a:ext cx="2243935" cy="977384"/>
          </a:xfrm>
          <a:prstGeom prst="rect">
            <a:avLst/>
          </a:prstGeom>
          <a:noFill/>
          <a:ln>
            <a:noFill/>
          </a:ln>
        </p:spPr>
      </p:pic>
      <p:pic>
        <p:nvPicPr>
          <p:cNvPr id="118" name="Google Shape;118;p4"/>
          <p:cNvPicPr preferRelativeResize="0"/>
          <p:nvPr/>
        </p:nvPicPr>
        <p:blipFill rotWithShape="1">
          <a:blip r:embed="rId12">
            <a:alphaModFix/>
          </a:blip>
          <a:srcRect b="0" l="0" r="0" t="0"/>
          <a:stretch/>
        </p:blipFill>
        <p:spPr>
          <a:xfrm>
            <a:off x="50925" y="4945007"/>
            <a:ext cx="1976787" cy="920105"/>
          </a:xfrm>
          <a:prstGeom prst="rect">
            <a:avLst/>
          </a:prstGeom>
          <a:noFill/>
          <a:ln>
            <a:noFill/>
          </a:ln>
        </p:spPr>
      </p:pic>
      <p:pic>
        <p:nvPicPr>
          <p:cNvPr id="119" name="Google Shape;119;p4"/>
          <p:cNvPicPr preferRelativeResize="0"/>
          <p:nvPr/>
        </p:nvPicPr>
        <p:blipFill rotWithShape="1">
          <a:blip r:embed="rId13">
            <a:alphaModFix/>
          </a:blip>
          <a:srcRect b="0" l="0" r="0" t="0"/>
          <a:stretch/>
        </p:blipFill>
        <p:spPr>
          <a:xfrm>
            <a:off x="318365" y="265696"/>
            <a:ext cx="3538886" cy="471121"/>
          </a:xfrm>
          <a:prstGeom prst="rect">
            <a:avLst/>
          </a:prstGeom>
          <a:noFill/>
          <a:ln>
            <a:noFill/>
          </a:ln>
        </p:spPr>
      </p:pic>
      <p:pic>
        <p:nvPicPr>
          <p:cNvPr id="120" name="Google Shape;120;p4"/>
          <p:cNvPicPr preferRelativeResize="0"/>
          <p:nvPr/>
        </p:nvPicPr>
        <p:blipFill rotWithShape="1">
          <a:blip r:embed="rId14">
            <a:alphaModFix/>
          </a:blip>
          <a:srcRect b="0" l="0" r="0" t="0"/>
          <a:stretch/>
        </p:blipFill>
        <p:spPr>
          <a:xfrm>
            <a:off x="4491726" y="231165"/>
            <a:ext cx="1356983" cy="461453"/>
          </a:xfrm>
          <a:prstGeom prst="rect">
            <a:avLst/>
          </a:prstGeom>
          <a:noFill/>
          <a:ln>
            <a:noFill/>
          </a:ln>
        </p:spPr>
      </p:pic>
      <p:pic>
        <p:nvPicPr>
          <p:cNvPr id="121" name="Google Shape;121;p4"/>
          <p:cNvPicPr preferRelativeResize="0"/>
          <p:nvPr/>
        </p:nvPicPr>
        <p:blipFill rotWithShape="1">
          <a:blip r:embed="rId15">
            <a:alphaModFix/>
          </a:blip>
          <a:srcRect b="0" l="0" r="0" t="0"/>
          <a:stretch/>
        </p:blipFill>
        <p:spPr>
          <a:xfrm>
            <a:off x="266050" y="6024007"/>
            <a:ext cx="4002965" cy="571028"/>
          </a:xfrm>
          <a:prstGeom prst="rect">
            <a:avLst/>
          </a:prstGeom>
          <a:noFill/>
          <a:ln>
            <a:noFill/>
          </a:ln>
        </p:spPr>
      </p:pic>
      <p:pic>
        <p:nvPicPr>
          <p:cNvPr id="122" name="Google Shape;122;p4"/>
          <p:cNvPicPr preferRelativeResize="0"/>
          <p:nvPr/>
        </p:nvPicPr>
        <p:blipFill rotWithShape="1">
          <a:blip r:embed="rId16">
            <a:alphaModFix/>
          </a:blip>
          <a:srcRect b="0" l="0" r="0" t="0"/>
          <a:stretch/>
        </p:blipFill>
        <p:spPr>
          <a:xfrm>
            <a:off x="4192966" y="3916008"/>
            <a:ext cx="1326119" cy="593433"/>
          </a:xfrm>
          <a:prstGeom prst="rect">
            <a:avLst/>
          </a:prstGeom>
          <a:noFill/>
          <a:ln>
            <a:noFill/>
          </a:ln>
        </p:spPr>
      </p:pic>
      <p:pic>
        <p:nvPicPr>
          <p:cNvPr id="123" name="Google Shape;123;p4"/>
          <p:cNvPicPr preferRelativeResize="0"/>
          <p:nvPr/>
        </p:nvPicPr>
        <p:blipFill rotWithShape="1">
          <a:blip r:embed="rId17">
            <a:alphaModFix/>
          </a:blip>
          <a:srcRect b="0" l="0" r="0" t="0"/>
          <a:stretch/>
        </p:blipFill>
        <p:spPr>
          <a:xfrm>
            <a:off x="6039764" y="2852518"/>
            <a:ext cx="1326119" cy="485377"/>
          </a:xfrm>
          <a:prstGeom prst="rect">
            <a:avLst/>
          </a:prstGeom>
          <a:noFill/>
          <a:ln>
            <a:noFill/>
          </a:ln>
        </p:spPr>
      </p:pic>
      <p:pic>
        <p:nvPicPr>
          <p:cNvPr id="124" name="Google Shape;124;p4"/>
          <p:cNvPicPr preferRelativeResize="0"/>
          <p:nvPr/>
        </p:nvPicPr>
        <p:blipFill rotWithShape="1">
          <a:blip r:embed="rId18">
            <a:alphaModFix/>
          </a:blip>
          <a:srcRect b="0" l="0" r="0" t="0"/>
          <a:stretch/>
        </p:blipFill>
        <p:spPr>
          <a:xfrm>
            <a:off x="6270934" y="5512225"/>
            <a:ext cx="1704020" cy="417968"/>
          </a:xfrm>
          <a:prstGeom prst="rect">
            <a:avLst/>
          </a:prstGeom>
          <a:noFill/>
          <a:ln>
            <a:noFill/>
          </a:ln>
        </p:spPr>
      </p:pic>
      <p:pic>
        <p:nvPicPr>
          <p:cNvPr id="125" name="Google Shape;125;p4"/>
          <p:cNvPicPr preferRelativeResize="0"/>
          <p:nvPr/>
        </p:nvPicPr>
        <p:blipFill rotWithShape="1">
          <a:blip r:embed="rId19">
            <a:alphaModFix/>
          </a:blip>
          <a:srcRect b="0" l="0" r="0" t="0"/>
          <a:stretch/>
        </p:blipFill>
        <p:spPr>
          <a:xfrm>
            <a:off x="7667096" y="2344661"/>
            <a:ext cx="1270532" cy="700185"/>
          </a:xfrm>
          <a:prstGeom prst="rect">
            <a:avLst/>
          </a:prstGeom>
          <a:noFill/>
          <a:ln>
            <a:noFill/>
          </a:ln>
        </p:spPr>
      </p:pic>
      <p:pic>
        <p:nvPicPr>
          <p:cNvPr id="126" name="Google Shape;126;p4"/>
          <p:cNvPicPr preferRelativeResize="0"/>
          <p:nvPr/>
        </p:nvPicPr>
        <p:blipFill rotWithShape="1">
          <a:blip r:embed="rId20">
            <a:alphaModFix/>
          </a:blip>
          <a:srcRect b="0" l="0" r="0" t="0"/>
          <a:stretch/>
        </p:blipFill>
        <p:spPr>
          <a:xfrm>
            <a:off x="3823608" y="2819699"/>
            <a:ext cx="2064832" cy="700185"/>
          </a:xfrm>
          <a:prstGeom prst="rect">
            <a:avLst/>
          </a:prstGeom>
          <a:noFill/>
          <a:ln>
            <a:noFill/>
          </a:ln>
        </p:spPr>
      </p:pic>
      <p:pic>
        <p:nvPicPr>
          <p:cNvPr id="127" name="Google Shape;127;p4"/>
          <p:cNvPicPr preferRelativeResize="0"/>
          <p:nvPr/>
        </p:nvPicPr>
        <p:blipFill rotWithShape="1">
          <a:blip r:embed="rId21">
            <a:alphaModFix/>
          </a:blip>
          <a:srcRect b="0" l="0" r="0" t="0"/>
          <a:stretch/>
        </p:blipFill>
        <p:spPr>
          <a:xfrm>
            <a:off x="281928" y="2529306"/>
            <a:ext cx="1024295" cy="678186"/>
          </a:xfrm>
          <a:prstGeom prst="rect">
            <a:avLst/>
          </a:prstGeom>
          <a:noFill/>
          <a:ln>
            <a:noFill/>
          </a:ln>
        </p:spPr>
      </p:pic>
      <p:pic>
        <p:nvPicPr>
          <p:cNvPr id="128" name="Google Shape;128;p4"/>
          <p:cNvPicPr preferRelativeResize="0"/>
          <p:nvPr/>
        </p:nvPicPr>
        <p:blipFill rotWithShape="1">
          <a:blip r:embed="rId22">
            <a:alphaModFix/>
          </a:blip>
          <a:srcRect b="0" l="0" r="0" t="0"/>
          <a:stretch/>
        </p:blipFill>
        <p:spPr>
          <a:xfrm>
            <a:off x="7840152" y="4356768"/>
            <a:ext cx="1115932" cy="529401"/>
          </a:xfrm>
          <a:prstGeom prst="rect">
            <a:avLst/>
          </a:prstGeom>
          <a:noFill/>
          <a:ln>
            <a:noFill/>
          </a:ln>
        </p:spPr>
      </p:pic>
      <p:pic>
        <p:nvPicPr>
          <p:cNvPr id="129" name="Google Shape;129;p4"/>
          <p:cNvPicPr preferRelativeResize="0"/>
          <p:nvPr/>
        </p:nvPicPr>
        <p:blipFill rotWithShape="1">
          <a:blip r:embed="rId23">
            <a:alphaModFix/>
          </a:blip>
          <a:srcRect b="0" l="0" r="0" t="0"/>
          <a:stretch/>
        </p:blipFill>
        <p:spPr>
          <a:xfrm>
            <a:off x="4663432" y="1837585"/>
            <a:ext cx="1175885" cy="586002"/>
          </a:xfrm>
          <a:prstGeom prst="rect">
            <a:avLst/>
          </a:prstGeom>
          <a:noFill/>
          <a:ln>
            <a:noFill/>
          </a:ln>
        </p:spPr>
      </p:pic>
      <p:pic>
        <p:nvPicPr>
          <p:cNvPr id="130" name="Google Shape;130;p4"/>
          <p:cNvPicPr preferRelativeResize="0"/>
          <p:nvPr/>
        </p:nvPicPr>
        <p:blipFill rotWithShape="1">
          <a:blip r:embed="rId24">
            <a:alphaModFix/>
          </a:blip>
          <a:srcRect b="0" l="0" r="0" t="0"/>
          <a:stretch/>
        </p:blipFill>
        <p:spPr>
          <a:xfrm>
            <a:off x="6684905" y="150792"/>
            <a:ext cx="1529120" cy="678187"/>
          </a:xfrm>
          <a:prstGeom prst="rect">
            <a:avLst/>
          </a:prstGeom>
          <a:noFill/>
          <a:ln>
            <a:noFill/>
          </a:ln>
        </p:spPr>
      </p:pic>
      <p:pic>
        <p:nvPicPr>
          <p:cNvPr id="131" name="Google Shape;131;p4"/>
          <p:cNvPicPr preferRelativeResize="0"/>
          <p:nvPr/>
        </p:nvPicPr>
        <p:blipFill rotWithShape="1">
          <a:blip r:embed="rId25">
            <a:alphaModFix/>
          </a:blip>
          <a:srcRect b="0" l="0" r="0" t="0"/>
          <a:stretch/>
        </p:blipFill>
        <p:spPr>
          <a:xfrm>
            <a:off x="6394153" y="1837573"/>
            <a:ext cx="1801212" cy="445151"/>
          </a:xfrm>
          <a:prstGeom prst="rect">
            <a:avLst/>
          </a:prstGeom>
          <a:noFill/>
          <a:ln>
            <a:noFill/>
          </a:ln>
        </p:spPr>
      </p:pic>
      <p:pic>
        <p:nvPicPr>
          <p:cNvPr descr="North/Nord Network logo against navy background with white lettering and a navigation symbol in white and red." id="132" name="Google Shape;132;p4"/>
          <p:cNvPicPr preferRelativeResize="0"/>
          <p:nvPr/>
        </p:nvPicPr>
        <p:blipFill rotWithShape="1">
          <a:blip r:embed="rId26">
            <a:alphaModFix/>
          </a:blip>
          <a:srcRect b="0" l="0" r="0" t="0"/>
          <a:stretch/>
        </p:blipFill>
        <p:spPr>
          <a:xfrm>
            <a:off x="286625" y="899306"/>
            <a:ext cx="1326100" cy="1317495"/>
          </a:xfrm>
          <a:prstGeom prst="rect">
            <a:avLst/>
          </a:prstGeom>
          <a:noFill/>
          <a:ln>
            <a:noFill/>
          </a:ln>
        </p:spPr>
      </p:pic>
      <p:pic>
        <p:nvPicPr>
          <p:cNvPr id="133" name="Google Shape;133;p4" title="Screenshot 2025-05-27 at 11.38.00 AM.png"/>
          <p:cNvPicPr preferRelativeResize="0"/>
          <p:nvPr/>
        </p:nvPicPr>
        <p:blipFill rotWithShape="1">
          <a:blip r:embed="rId27">
            <a:alphaModFix/>
          </a:blip>
          <a:srcRect b="0" l="0" r="0" t="0"/>
          <a:stretch/>
        </p:blipFill>
        <p:spPr>
          <a:xfrm>
            <a:off x="2037700" y="4896700"/>
            <a:ext cx="3704943" cy="700200"/>
          </a:xfrm>
          <a:prstGeom prst="rect">
            <a:avLst/>
          </a:prstGeom>
          <a:noFill/>
          <a:ln>
            <a:noFill/>
          </a:ln>
        </p:spPr>
      </p:pic>
      <p:pic>
        <p:nvPicPr>
          <p:cNvPr id="134" name="Google Shape;134;p4"/>
          <p:cNvPicPr preferRelativeResize="0"/>
          <p:nvPr/>
        </p:nvPicPr>
        <p:blipFill rotWithShape="1">
          <a:blip r:embed="rId28">
            <a:alphaModFix/>
          </a:blip>
          <a:srcRect b="0" l="1117" r="0" t="0"/>
          <a:stretch/>
        </p:blipFill>
        <p:spPr>
          <a:xfrm>
            <a:off x="1381562" y="2514137"/>
            <a:ext cx="2366700" cy="9513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35f3d340538_1_9"/>
          <p:cNvSpPr txBox="1"/>
          <p:nvPr>
            <p:ph type="title"/>
          </p:nvPr>
        </p:nvSpPr>
        <p:spPr>
          <a:xfrm>
            <a:off x="311700" y="168325"/>
            <a:ext cx="8520600" cy="831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62800"/>
              <a:buNone/>
            </a:pPr>
            <a:r>
              <a:t/>
            </a:r>
            <a:endParaRPr sz="1911"/>
          </a:p>
          <a:p>
            <a:pPr indent="0" lvl="0" marL="0" rtl="0" algn="ctr">
              <a:lnSpc>
                <a:spcPct val="100000"/>
              </a:lnSpc>
              <a:spcBef>
                <a:spcPts val="0"/>
              </a:spcBef>
              <a:spcAft>
                <a:spcPts val="0"/>
              </a:spcAft>
              <a:buSzPct val="98961"/>
              <a:buNone/>
            </a:pPr>
            <a:r>
              <a:rPr lang="en-CA" sz="3144"/>
              <a:t>North/Nord Indigenous Historical </a:t>
            </a:r>
            <a:endParaRPr sz="3144"/>
          </a:p>
          <a:p>
            <a:pPr indent="0" lvl="0" marL="0" rtl="0" algn="ctr">
              <a:lnSpc>
                <a:spcPct val="100000"/>
              </a:lnSpc>
              <a:spcBef>
                <a:spcPts val="0"/>
              </a:spcBef>
              <a:spcAft>
                <a:spcPts val="0"/>
              </a:spcAft>
              <a:buSzPct val="98961"/>
              <a:buNone/>
            </a:pPr>
            <a:r>
              <a:rPr lang="en-CA" sz="3144"/>
              <a:t>Periodical Dataset Project</a:t>
            </a:r>
            <a:endParaRPr sz="3144"/>
          </a:p>
        </p:txBody>
      </p:sp>
      <p:sp>
        <p:nvSpPr>
          <p:cNvPr id="141" name="Google Shape;141;g35f3d340538_1_9"/>
          <p:cNvSpPr txBox="1"/>
          <p:nvPr/>
        </p:nvSpPr>
        <p:spPr>
          <a:xfrm>
            <a:off x="262725" y="3145150"/>
            <a:ext cx="2835000" cy="193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orth/Nord Network logo against navy background with white lettering and a navigation symbol in white and red." id="142" name="Google Shape;142;g35f3d340538_1_9"/>
          <p:cNvPicPr preferRelativeResize="0"/>
          <p:nvPr/>
        </p:nvPicPr>
        <p:blipFill rotWithShape="1">
          <a:blip r:embed="rId3">
            <a:alphaModFix/>
          </a:blip>
          <a:srcRect b="0" l="0" r="0" t="0"/>
          <a:stretch/>
        </p:blipFill>
        <p:spPr>
          <a:xfrm>
            <a:off x="407125" y="5743500"/>
            <a:ext cx="985164" cy="978775"/>
          </a:xfrm>
          <a:prstGeom prst="rect">
            <a:avLst/>
          </a:prstGeom>
          <a:noFill/>
          <a:ln>
            <a:noFill/>
          </a:ln>
        </p:spPr>
      </p:pic>
      <p:sp>
        <p:nvSpPr>
          <p:cNvPr id="143" name="Google Shape;143;g35f3d340538_1_9"/>
          <p:cNvSpPr txBox="1"/>
          <p:nvPr>
            <p:ph idx="1" type="body"/>
          </p:nvPr>
        </p:nvSpPr>
        <p:spPr>
          <a:xfrm>
            <a:off x="311700" y="2007600"/>
            <a:ext cx="3999900" cy="410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arenR"/>
            </a:pPr>
            <a:r>
              <a:rPr b="1" lang="en-CA"/>
              <a:t>COPPUL Indigenous Historical Periodicals Working Group</a:t>
            </a:r>
            <a:endParaRPr b="1"/>
          </a:p>
          <a:p>
            <a:pPr indent="0" lvl="0" marL="457200" rtl="0" algn="l">
              <a:spcBef>
                <a:spcPts val="0"/>
              </a:spcBef>
              <a:spcAft>
                <a:spcPts val="0"/>
              </a:spcAft>
              <a:buNone/>
            </a:pPr>
            <a:r>
              <a:t/>
            </a:r>
            <a:endParaRPr b="1"/>
          </a:p>
          <a:p>
            <a:pPr indent="-311150" lvl="0" marL="457200" rtl="0" algn="l">
              <a:spcBef>
                <a:spcPts val="0"/>
              </a:spcBef>
              <a:spcAft>
                <a:spcPts val="0"/>
              </a:spcAft>
              <a:buSzPts val="1300"/>
              <a:buChar char="●"/>
            </a:pPr>
            <a:r>
              <a:rPr lang="en-CA"/>
              <a:t>Curated the dataset and performed metadata matching on library holdings across Canada.</a:t>
            </a:r>
            <a:endParaRPr/>
          </a:p>
          <a:p>
            <a:pPr indent="-311150" lvl="0" marL="457200" rtl="0" algn="l">
              <a:spcBef>
                <a:spcPts val="0"/>
              </a:spcBef>
              <a:spcAft>
                <a:spcPts val="0"/>
              </a:spcAft>
              <a:buSzPts val="1300"/>
              <a:buChar char="●"/>
            </a:pPr>
            <a:r>
              <a:rPr lang="en-CA"/>
              <a:t>D</a:t>
            </a:r>
            <a:r>
              <a:rPr lang="en-CA"/>
              <a:t>eveloped a </a:t>
            </a:r>
            <a:r>
              <a:rPr lang="en-CA" u="sng">
                <a:solidFill>
                  <a:schemeClr val="hlink"/>
                </a:solidFill>
                <a:hlinkClick r:id="rId4"/>
              </a:rPr>
              <a:t>dataset of indigenous periodical publications</a:t>
            </a:r>
            <a:r>
              <a:rPr lang="en-CA"/>
              <a:t> held across Canadian libraries.</a:t>
            </a:r>
            <a:endParaRPr/>
          </a:p>
          <a:p>
            <a:pPr indent="-311150" lvl="0" marL="457200" rtl="0" algn="l">
              <a:spcBef>
                <a:spcPts val="0"/>
              </a:spcBef>
              <a:spcAft>
                <a:spcPts val="0"/>
              </a:spcAft>
              <a:buSzPts val="1300"/>
              <a:buChar char="●"/>
            </a:pPr>
            <a:r>
              <a:rPr lang="en-CA"/>
              <a:t>Chaired by Sheila Laroque-Bear who formed subgroup to work with the metadata in the dataset:</a:t>
            </a:r>
            <a:endParaRPr/>
          </a:p>
          <a:p>
            <a:pPr indent="-298450" lvl="1" marL="914400" rtl="0" algn="l">
              <a:spcBef>
                <a:spcPts val="0"/>
              </a:spcBef>
              <a:spcAft>
                <a:spcPts val="0"/>
              </a:spcAft>
              <a:buSzPts val="1100"/>
              <a:buChar char="○"/>
            </a:pPr>
            <a:r>
              <a:rPr lang="en-CA"/>
              <a:t>What would a scarcity analysis and retention process look like for these types of materials?</a:t>
            </a:r>
            <a:endParaRPr/>
          </a:p>
          <a:p>
            <a:pPr indent="-298450" lvl="1" marL="914400" rtl="0" algn="l">
              <a:spcBef>
                <a:spcPts val="0"/>
              </a:spcBef>
              <a:spcAft>
                <a:spcPts val="0"/>
              </a:spcAft>
              <a:buSzPts val="1100"/>
              <a:buChar char="○"/>
            </a:pPr>
            <a:r>
              <a:rPr lang="en-CA"/>
              <a:t>What special considerations are needed?</a:t>
            </a:r>
            <a:endParaRPr/>
          </a:p>
          <a:p>
            <a:pPr indent="-298450" lvl="1" marL="914400" rtl="0" algn="l">
              <a:spcBef>
                <a:spcPts val="0"/>
              </a:spcBef>
              <a:spcAft>
                <a:spcPts val="0"/>
              </a:spcAft>
              <a:buSzPts val="1100"/>
              <a:buChar char="○"/>
            </a:pPr>
            <a:r>
              <a:rPr lang="en-CA"/>
              <a:t>Who to involve?</a:t>
            </a:r>
            <a:endParaRPr/>
          </a:p>
        </p:txBody>
      </p:sp>
      <p:sp>
        <p:nvSpPr>
          <p:cNvPr id="144" name="Google Shape;144;g35f3d340538_1_9"/>
          <p:cNvSpPr txBox="1"/>
          <p:nvPr>
            <p:ph idx="2" type="body"/>
          </p:nvPr>
        </p:nvSpPr>
        <p:spPr>
          <a:xfrm>
            <a:off x="4832400" y="2007600"/>
            <a:ext cx="3999900" cy="410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CA"/>
              <a:t>2) North/Nord Indigenous Works Subgroup</a:t>
            </a:r>
            <a:endParaRPr b="1"/>
          </a:p>
          <a:p>
            <a:pPr indent="0" lvl="0" marL="0" rtl="0" algn="l">
              <a:spcBef>
                <a:spcPts val="0"/>
              </a:spcBef>
              <a:spcAft>
                <a:spcPts val="0"/>
              </a:spcAft>
              <a:buNone/>
            </a:pPr>
            <a:r>
              <a:t/>
            </a:r>
            <a:endParaRPr b="1"/>
          </a:p>
          <a:p>
            <a:pPr indent="-311150" lvl="0" marL="457200" rtl="0" algn="l">
              <a:spcBef>
                <a:spcPts val="0"/>
              </a:spcBef>
              <a:spcAft>
                <a:spcPts val="0"/>
              </a:spcAft>
              <a:buSzPts val="1300"/>
              <a:buChar char="●"/>
            </a:pPr>
            <a:r>
              <a:rPr lang="en-CA"/>
              <a:t>Members initially included OCUL members based on their experience working in collaborative systems and reparative descriptions.</a:t>
            </a:r>
            <a:endParaRPr/>
          </a:p>
          <a:p>
            <a:pPr indent="-311150" lvl="0" marL="457200" rtl="0" algn="l">
              <a:spcBef>
                <a:spcPts val="0"/>
              </a:spcBef>
              <a:spcAft>
                <a:spcPts val="0"/>
              </a:spcAft>
              <a:buSzPts val="1300"/>
              <a:buChar char="●"/>
            </a:pPr>
            <a:r>
              <a:rPr lang="en-CA"/>
              <a:t>Additional member from U of A recently joined.</a:t>
            </a:r>
            <a:endParaRPr/>
          </a:p>
          <a:p>
            <a:pPr indent="-311150" lvl="0" marL="457200" rtl="0" algn="l">
              <a:spcBef>
                <a:spcPts val="0"/>
              </a:spcBef>
              <a:spcAft>
                <a:spcPts val="0"/>
              </a:spcAft>
              <a:buSzPts val="1300"/>
              <a:buChar char="●"/>
            </a:pPr>
            <a:r>
              <a:rPr lang="en-CA"/>
              <a:t>Strategize how to work with the metadata (confirming holdings, analysis, scarcity determinations, etc.).</a:t>
            </a:r>
            <a:endParaRPr/>
          </a:p>
          <a:p>
            <a:pPr indent="-311150" lvl="0" marL="457200" rtl="0" algn="l">
              <a:spcBef>
                <a:spcPts val="0"/>
              </a:spcBef>
              <a:spcAft>
                <a:spcPts val="0"/>
              </a:spcAft>
              <a:buSzPts val="1300"/>
              <a:buChar char="●"/>
            </a:pPr>
            <a:r>
              <a:rPr lang="en-CA"/>
              <a:t>Discuss ethical considerations, balancing preservation with </a:t>
            </a:r>
            <a:r>
              <a:rPr lang="en-CA"/>
              <a:t>responsible stewardship, community consultation.</a:t>
            </a:r>
            <a:endParaRPr/>
          </a:p>
          <a:p>
            <a:pPr indent="-311150" lvl="0" marL="457200" rtl="0" algn="l">
              <a:spcBef>
                <a:spcPts val="0"/>
              </a:spcBef>
              <a:spcAft>
                <a:spcPts val="0"/>
              </a:spcAft>
              <a:buSzPts val="1300"/>
              <a:buChar char="●"/>
            </a:pPr>
            <a:r>
              <a:rPr lang="en-CA"/>
              <a:t>Goals of open data, responsible stewardship, equity and sustainability.</a:t>
            </a:r>
            <a:endParaRPr/>
          </a:p>
          <a:p>
            <a:pPr indent="0" lvl="0" marL="45720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3bb20b4d796_0_6"/>
          <p:cNvSpPr txBox="1"/>
          <p:nvPr>
            <p:ph type="title"/>
          </p:nvPr>
        </p:nvSpPr>
        <p:spPr>
          <a:xfrm>
            <a:off x="182700" y="518225"/>
            <a:ext cx="8778600" cy="831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lang="en-CA"/>
              <a:t>Project Foundations</a:t>
            </a:r>
            <a:endParaRPr/>
          </a:p>
        </p:txBody>
      </p:sp>
      <p:pic>
        <p:nvPicPr>
          <p:cNvPr descr="North/Nord Network logo against navy background with white lettering and a navigation symbol in white and red." id="151" name="Google Shape;151;g3bb20b4d796_0_6"/>
          <p:cNvPicPr preferRelativeResize="0"/>
          <p:nvPr/>
        </p:nvPicPr>
        <p:blipFill rotWithShape="1">
          <a:blip r:embed="rId3">
            <a:alphaModFix/>
          </a:blip>
          <a:srcRect b="0" l="0" r="0" t="0"/>
          <a:stretch/>
        </p:blipFill>
        <p:spPr>
          <a:xfrm>
            <a:off x="581900" y="4841575"/>
            <a:ext cx="1617951" cy="1607449"/>
          </a:xfrm>
          <a:prstGeom prst="rect">
            <a:avLst/>
          </a:prstGeom>
          <a:noFill/>
          <a:ln>
            <a:noFill/>
          </a:ln>
        </p:spPr>
      </p:pic>
      <p:pic>
        <p:nvPicPr>
          <p:cNvPr id="152" name="Google Shape;152;g3bb20b4d796_0_6" title="Screenshot 2025-10-20 at 8.51.32 AM.png"/>
          <p:cNvPicPr preferRelativeResize="0"/>
          <p:nvPr/>
        </p:nvPicPr>
        <p:blipFill>
          <a:blip r:embed="rId4">
            <a:alphaModFix/>
          </a:blip>
          <a:stretch>
            <a:fillRect/>
          </a:stretch>
        </p:blipFill>
        <p:spPr>
          <a:xfrm>
            <a:off x="441875" y="1729200"/>
            <a:ext cx="8355401" cy="2971225"/>
          </a:xfrm>
          <a:prstGeom prst="rect">
            <a:avLst/>
          </a:prstGeom>
          <a:noFill/>
          <a:ln>
            <a:noFill/>
          </a:ln>
        </p:spPr>
      </p:pic>
      <p:pic>
        <p:nvPicPr>
          <p:cNvPr id="153" name="Google Shape;153;g3bb20b4d796_0_6"/>
          <p:cNvPicPr preferRelativeResize="0"/>
          <p:nvPr/>
        </p:nvPicPr>
        <p:blipFill>
          <a:blip r:embed="rId5">
            <a:alphaModFix/>
          </a:blip>
          <a:stretch>
            <a:fillRect/>
          </a:stretch>
        </p:blipFill>
        <p:spPr>
          <a:xfrm>
            <a:off x="2343075" y="4780700"/>
            <a:ext cx="1729200" cy="172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3b558d82509_0_28"/>
          <p:cNvSpPr txBox="1"/>
          <p:nvPr>
            <p:ph type="title"/>
          </p:nvPr>
        </p:nvSpPr>
        <p:spPr>
          <a:xfrm>
            <a:off x="146125" y="271250"/>
            <a:ext cx="8778600" cy="831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62800"/>
              <a:buNone/>
            </a:pPr>
            <a:r>
              <a:t/>
            </a:r>
            <a:endParaRPr sz="1911"/>
          </a:p>
          <a:p>
            <a:pPr indent="0" lvl="0" marL="0" rtl="0" algn="ctr">
              <a:lnSpc>
                <a:spcPct val="100000"/>
              </a:lnSpc>
              <a:spcBef>
                <a:spcPts val="0"/>
              </a:spcBef>
              <a:spcAft>
                <a:spcPts val="0"/>
              </a:spcAft>
              <a:buSzPct val="115255"/>
              <a:buNone/>
            </a:pPr>
            <a:r>
              <a:rPr lang="en-CA" sz="2699"/>
              <a:t>Essential Considerations: Ethics, Reconciliation, Equity, </a:t>
            </a:r>
            <a:endParaRPr sz="2699"/>
          </a:p>
          <a:p>
            <a:pPr indent="0" lvl="0" marL="0" rtl="0" algn="ctr">
              <a:lnSpc>
                <a:spcPct val="100000"/>
              </a:lnSpc>
              <a:spcBef>
                <a:spcPts val="0"/>
              </a:spcBef>
              <a:spcAft>
                <a:spcPts val="0"/>
              </a:spcAft>
              <a:buSzPct val="115255"/>
              <a:buNone/>
            </a:pPr>
            <a:r>
              <a:rPr lang="en-CA" sz="2699"/>
              <a:t>and Sustainability</a:t>
            </a:r>
            <a:endParaRPr sz="2699"/>
          </a:p>
        </p:txBody>
      </p:sp>
      <p:sp>
        <p:nvSpPr>
          <p:cNvPr id="160" name="Google Shape;160;g3b558d82509_0_28"/>
          <p:cNvSpPr txBox="1"/>
          <p:nvPr/>
        </p:nvSpPr>
        <p:spPr>
          <a:xfrm>
            <a:off x="262725" y="3145150"/>
            <a:ext cx="2835000" cy="193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orth/Nord Network logo against navy background with white lettering and a navigation symbol in white and red." id="161" name="Google Shape;161;g3b558d82509_0_28"/>
          <p:cNvPicPr preferRelativeResize="0"/>
          <p:nvPr/>
        </p:nvPicPr>
        <p:blipFill rotWithShape="1">
          <a:blip r:embed="rId3">
            <a:alphaModFix/>
          </a:blip>
          <a:srcRect b="0" l="0" r="0" t="0"/>
          <a:stretch/>
        </p:blipFill>
        <p:spPr>
          <a:xfrm>
            <a:off x="407125" y="5743500"/>
            <a:ext cx="985164" cy="978775"/>
          </a:xfrm>
          <a:prstGeom prst="rect">
            <a:avLst/>
          </a:prstGeom>
          <a:noFill/>
          <a:ln>
            <a:noFill/>
          </a:ln>
        </p:spPr>
      </p:pic>
      <p:sp>
        <p:nvSpPr>
          <p:cNvPr id="162" name="Google Shape;162;g3b558d82509_0_28"/>
          <p:cNvSpPr txBox="1"/>
          <p:nvPr/>
        </p:nvSpPr>
        <p:spPr>
          <a:xfrm>
            <a:off x="1670425" y="1830150"/>
            <a:ext cx="7254300" cy="43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a:solidFill>
                  <a:schemeClr val="dk2"/>
                </a:solidFill>
                <a:latin typeface="Roboto"/>
                <a:ea typeface="Roboto"/>
                <a:cs typeface="Roboto"/>
                <a:sym typeface="Roboto"/>
              </a:rPr>
              <a:t>Ethical considerations: “Position Statement on Ethical Considerations for the Indigenous Historical Periodical Dataset Project”</a:t>
            </a:r>
            <a:endParaRPr b="1">
              <a:solidFill>
                <a:schemeClr val="dk2"/>
              </a:solidFill>
              <a:latin typeface="Roboto"/>
              <a:ea typeface="Roboto"/>
              <a:cs typeface="Roboto"/>
              <a:sym typeface="Roboto"/>
            </a:endParaRPr>
          </a:p>
          <a:p>
            <a:pPr indent="0" lvl="0" marL="457200" rtl="0" algn="l">
              <a:spcBef>
                <a:spcPts val="0"/>
              </a:spcBef>
              <a:spcAft>
                <a:spcPts val="0"/>
              </a:spcAft>
              <a:buNone/>
            </a:pPr>
            <a:r>
              <a:t/>
            </a:r>
            <a:endParaRPr>
              <a:solidFill>
                <a:schemeClr val="dk2"/>
              </a:solidFill>
              <a:latin typeface="Roboto"/>
              <a:ea typeface="Roboto"/>
              <a:cs typeface="Roboto"/>
              <a:sym typeface="Roboto"/>
            </a:endParaRPr>
          </a:p>
          <a:p>
            <a:pPr indent="-317500" lvl="0" marL="914400" rtl="0" algn="l">
              <a:spcBef>
                <a:spcPts val="0"/>
              </a:spcBef>
              <a:spcAft>
                <a:spcPts val="0"/>
              </a:spcAft>
              <a:buClr>
                <a:schemeClr val="dk2"/>
              </a:buClr>
              <a:buSzPts val="1400"/>
              <a:buFont typeface="Roboto"/>
              <a:buAutoNum type="arabicParenR"/>
            </a:pPr>
            <a:r>
              <a:rPr lang="en-CA">
                <a:solidFill>
                  <a:schemeClr val="dk2"/>
                </a:solidFill>
                <a:latin typeface="Roboto"/>
                <a:ea typeface="Roboto"/>
                <a:cs typeface="Roboto"/>
                <a:sym typeface="Roboto"/>
              </a:rPr>
              <a:t>Land Acknowledgement</a:t>
            </a:r>
            <a:endParaRPr>
              <a:solidFill>
                <a:schemeClr val="dk2"/>
              </a:solidFill>
              <a:latin typeface="Roboto"/>
              <a:ea typeface="Roboto"/>
              <a:cs typeface="Roboto"/>
              <a:sym typeface="Roboto"/>
            </a:endParaRPr>
          </a:p>
          <a:p>
            <a:pPr indent="-311150" lvl="1" marL="1371600" rtl="0" algn="l">
              <a:spcBef>
                <a:spcPts val="0"/>
              </a:spcBef>
              <a:spcAft>
                <a:spcPts val="0"/>
              </a:spcAft>
              <a:buClr>
                <a:schemeClr val="dk2"/>
              </a:buClr>
              <a:buSzPts val="1300"/>
              <a:buFont typeface="Roboto"/>
              <a:buChar char="○"/>
            </a:pPr>
            <a:r>
              <a:rPr lang="en-CA" sz="1300">
                <a:solidFill>
                  <a:schemeClr val="dk2"/>
                </a:solidFill>
                <a:latin typeface="Roboto"/>
                <a:ea typeface="Roboto"/>
                <a:cs typeface="Roboto"/>
                <a:sym typeface="Roboto"/>
              </a:rPr>
              <a:t>Connection to the land and resource-intensive aspect of newspapers</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317500" lvl="0" marL="914400" rtl="0" algn="l">
              <a:spcBef>
                <a:spcPts val="0"/>
              </a:spcBef>
              <a:spcAft>
                <a:spcPts val="0"/>
              </a:spcAft>
              <a:buClr>
                <a:schemeClr val="dk2"/>
              </a:buClr>
              <a:buSzPts val="1400"/>
              <a:buFont typeface="Roboto"/>
              <a:buAutoNum type="arabicParenR"/>
            </a:pPr>
            <a:r>
              <a:rPr lang="en-CA">
                <a:solidFill>
                  <a:schemeClr val="dk2"/>
                </a:solidFill>
                <a:latin typeface="Roboto"/>
                <a:ea typeface="Roboto"/>
                <a:cs typeface="Roboto"/>
                <a:sym typeface="Roboto"/>
              </a:rPr>
              <a:t>Indigenous Data </a:t>
            </a:r>
            <a:r>
              <a:rPr lang="en-CA">
                <a:solidFill>
                  <a:schemeClr val="dk2"/>
                </a:solidFill>
                <a:latin typeface="Roboto"/>
                <a:ea typeface="Roboto"/>
                <a:cs typeface="Roboto"/>
                <a:sym typeface="Roboto"/>
              </a:rPr>
              <a:t>Sovereignty</a:t>
            </a:r>
            <a:endParaRPr>
              <a:solidFill>
                <a:schemeClr val="dk2"/>
              </a:solidFill>
              <a:latin typeface="Roboto"/>
              <a:ea typeface="Roboto"/>
              <a:cs typeface="Roboto"/>
              <a:sym typeface="Roboto"/>
            </a:endParaRPr>
          </a:p>
          <a:p>
            <a:pPr indent="-311150" lvl="1" marL="1371600" rtl="0" algn="l">
              <a:spcBef>
                <a:spcPts val="0"/>
              </a:spcBef>
              <a:spcAft>
                <a:spcPts val="0"/>
              </a:spcAft>
              <a:buClr>
                <a:schemeClr val="dk2"/>
              </a:buClr>
              <a:buSzPts val="1300"/>
              <a:buFont typeface="Roboto"/>
              <a:buChar char="○"/>
            </a:pPr>
            <a:r>
              <a:rPr lang="en-CA" sz="1300">
                <a:solidFill>
                  <a:schemeClr val="dk2"/>
                </a:solidFill>
                <a:latin typeface="Roboto"/>
                <a:ea typeface="Roboto"/>
                <a:cs typeface="Roboto"/>
                <a:sym typeface="Roboto"/>
              </a:rPr>
              <a:t>CARE Principles and First Nations Principles of OCAP</a:t>
            </a:r>
            <a:endParaRPr sz="1300">
              <a:solidFill>
                <a:schemeClr val="dk2"/>
              </a:solidFill>
              <a:latin typeface="Roboto"/>
              <a:ea typeface="Roboto"/>
              <a:cs typeface="Roboto"/>
              <a:sym typeface="Roboto"/>
            </a:endParaRPr>
          </a:p>
          <a:p>
            <a:pPr indent="0" lvl="0" marL="1371600" rtl="0" algn="l">
              <a:spcBef>
                <a:spcPts val="0"/>
              </a:spcBef>
              <a:spcAft>
                <a:spcPts val="0"/>
              </a:spcAft>
              <a:buNone/>
            </a:pPr>
            <a:r>
              <a:t/>
            </a:r>
            <a:endParaRPr>
              <a:solidFill>
                <a:schemeClr val="dk2"/>
              </a:solidFill>
              <a:latin typeface="Roboto"/>
              <a:ea typeface="Roboto"/>
              <a:cs typeface="Roboto"/>
              <a:sym typeface="Roboto"/>
            </a:endParaRPr>
          </a:p>
          <a:p>
            <a:pPr indent="-317500" lvl="0" marL="914400" rtl="0" algn="l">
              <a:spcBef>
                <a:spcPts val="0"/>
              </a:spcBef>
              <a:spcAft>
                <a:spcPts val="0"/>
              </a:spcAft>
              <a:buClr>
                <a:schemeClr val="dk2"/>
              </a:buClr>
              <a:buSzPts val="1400"/>
              <a:buFont typeface="Roboto"/>
              <a:buAutoNum type="arabicParenR"/>
            </a:pPr>
            <a:r>
              <a:rPr lang="en-CA">
                <a:solidFill>
                  <a:schemeClr val="dk2"/>
                </a:solidFill>
                <a:latin typeface="Roboto"/>
                <a:ea typeface="Roboto"/>
                <a:cs typeface="Roboto"/>
                <a:sym typeface="Roboto"/>
              </a:rPr>
              <a:t>Open Data repository goals for metadata maintenance</a:t>
            </a:r>
            <a:endParaRPr>
              <a:solidFill>
                <a:schemeClr val="dk2"/>
              </a:solidFill>
              <a:latin typeface="Roboto"/>
              <a:ea typeface="Roboto"/>
              <a:cs typeface="Roboto"/>
              <a:sym typeface="Roboto"/>
            </a:endParaRPr>
          </a:p>
          <a:p>
            <a:pPr indent="-311150" lvl="1" marL="1371600" rtl="0" algn="l">
              <a:spcBef>
                <a:spcPts val="0"/>
              </a:spcBef>
              <a:spcAft>
                <a:spcPts val="0"/>
              </a:spcAft>
              <a:buClr>
                <a:schemeClr val="dk2"/>
              </a:buClr>
              <a:buSzPts val="1300"/>
              <a:buFont typeface="Roboto"/>
              <a:buChar char="○"/>
            </a:pPr>
            <a:r>
              <a:rPr lang="en-CA" sz="1300">
                <a:solidFill>
                  <a:schemeClr val="dk2"/>
                </a:solidFill>
                <a:latin typeface="Roboto"/>
                <a:ea typeface="Roboto"/>
                <a:cs typeface="Roboto"/>
                <a:sym typeface="Roboto"/>
              </a:rPr>
              <a:t>Issue of metadata in </a:t>
            </a:r>
            <a:r>
              <a:rPr lang="en-CA" sz="1300">
                <a:solidFill>
                  <a:schemeClr val="dk2"/>
                </a:solidFill>
                <a:latin typeface="Roboto"/>
                <a:ea typeface="Roboto"/>
                <a:cs typeface="Roboto"/>
                <a:sym typeface="Roboto"/>
              </a:rPr>
              <a:t>proprietary</a:t>
            </a:r>
            <a:r>
              <a:rPr lang="en-CA" sz="1300">
                <a:solidFill>
                  <a:schemeClr val="dk2"/>
                </a:solidFill>
                <a:latin typeface="Roboto"/>
                <a:ea typeface="Roboto"/>
                <a:cs typeface="Roboto"/>
                <a:sym typeface="Roboto"/>
              </a:rPr>
              <a:t> subscription-based platforms </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317500" lvl="0" marL="914400" rtl="0" algn="l">
              <a:spcBef>
                <a:spcPts val="0"/>
              </a:spcBef>
              <a:spcAft>
                <a:spcPts val="0"/>
              </a:spcAft>
              <a:buClr>
                <a:schemeClr val="dk2"/>
              </a:buClr>
              <a:buSzPts val="1400"/>
              <a:buFont typeface="Roboto"/>
              <a:buAutoNum type="arabicParenR"/>
            </a:pPr>
            <a:r>
              <a:rPr lang="en-CA">
                <a:solidFill>
                  <a:schemeClr val="dk2"/>
                </a:solidFill>
                <a:latin typeface="Roboto"/>
                <a:ea typeface="Roboto"/>
                <a:cs typeface="Roboto"/>
                <a:sym typeface="Roboto"/>
              </a:rPr>
              <a:t>Respectful Terminology and Inclusive Descriptions</a:t>
            </a:r>
            <a:endParaRPr>
              <a:solidFill>
                <a:schemeClr val="dk2"/>
              </a:solidFill>
              <a:latin typeface="Roboto"/>
              <a:ea typeface="Roboto"/>
              <a:cs typeface="Roboto"/>
              <a:sym typeface="Roboto"/>
            </a:endParaRPr>
          </a:p>
          <a:p>
            <a:pPr indent="-311150" lvl="1" marL="1371600" rtl="0" algn="l">
              <a:spcBef>
                <a:spcPts val="0"/>
              </a:spcBef>
              <a:spcAft>
                <a:spcPts val="0"/>
              </a:spcAft>
              <a:buClr>
                <a:schemeClr val="dk2"/>
              </a:buClr>
              <a:buSzPts val="1300"/>
              <a:buFont typeface="Roboto"/>
              <a:buChar char="○"/>
            </a:pPr>
            <a:r>
              <a:rPr lang="en-CA" sz="1300">
                <a:solidFill>
                  <a:schemeClr val="dk2"/>
                </a:solidFill>
                <a:latin typeface="Roboto"/>
                <a:ea typeface="Roboto"/>
                <a:cs typeface="Roboto"/>
                <a:sym typeface="Roboto"/>
              </a:rPr>
              <a:t>Problematic LCSH and OCLC FAST headings</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317500" lvl="0" marL="914400" rtl="0" algn="l">
              <a:spcBef>
                <a:spcPts val="0"/>
              </a:spcBef>
              <a:spcAft>
                <a:spcPts val="0"/>
              </a:spcAft>
              <a:buClr>
                <a:schemeClr val="dk2"/>
              </a:buClr>
              <a:buSzPts val="1400"/>
              <a:buFont typeface="Roboto"/>
              <a:buAutoNum type="arabicParenR"/>
            </a:pPr>
            <a:r>
              <a:rPr lang="en-CA">
                <a:solidFill>
                  <a:schemeClr val="dk2"/>
                </a:solidFill>
                <a:latin typeface="Roboto"/>
                <a:ea typeface="Roboto"/>
                <a:cs typeface="Roboto"/>
                <a:sym typeface="Roboto"/>
              </a:rPr>
              <a:t>Environmental and Ethical Aspects of Artificial Intelligence</a:t>
            </a:r>
            <a:endParaRPr>
              <a:solidFill>
                <a:schemeClr val="dk2"/>
              </a:solidFill>
              <a:latin typeface="Roboto"/>
              <a:ea typeface="Roboto"/>
              <a:cs typeface="Roboto"/>
              <a:sym typeface="Roboto"/>
            </a:endParaRPr>
          </a:p>
          <a:p>
            <a:pPr indent="-311150" lvl="1" marL="1371600" rtl="0" algn="l">
              <a:spcBef>
                <a:spcPts val="0"/>
              </a:spcBef>
              <a:spcAft>
                <a:spcPts val="0"/>
              </a:spcAft>
              <a:buClr>
                <a:schemeClr val="dk2"/>
              </a:buClr>
              <a:buSzPts val="1300"/>
              <a:buFont typeface="Roboto"/>
              <a:buChar char="○"/>
            </a:pPr>
            <a:r>
              <a:rPr lang="en-CA" sz="1300">
                <a:solidFill>
                  <a:schemeClr val="dk2"/>
                </a:solidFill>
                <a:latin typeface="Roboto"/>
                <a:ea typeface="Roboto"/>
                <a:cs typeface="Roboto"/>
                <a:sym typeface="Roboto"/>
              </a:rPr>
              <a:t>Evaluate use cases. AI does not replace human critical thinking and cataloguing expertise</a:t>
            </a:r>
            <a:endParaRPr sz="1300">
              <a:solidFill>
                <a:schemeClr val="dk2"/>
              </a:solidFill>
              <a:latin typeface="Roboto"/>
              <a:ea typeface="Roboto"/>
              <a:cs typeface="Roboto"/>
              <a:sym typeface="Roboto"/>
            </a:endParaRPr>
          </a:p>
          <a:p>
            <a:pPr indent="0" lvl="0" marL="137160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rPr b="1" lang="en-CA">
                <a:solidFill>
                  <a:schemeClr val="accent4"/>
                </a:solidFill>
                <a:latin typeface="Roboto"/>
                <a:ea typeface="Roboto"/>
                <a:cs typeface="Roboto"/>
                <a:sym typeface="Roboto"/>
              </a:rPr>
              <a:t>→</a:t>
            </a:r>
            <a:r>
              <a:rPr lang="en-CA">
                <a:solidFill>
                  <a:schemeClr val="dk2"/>
                </a:solidFill>
                <a:latin typeface="Roboto"/>
                <a:ea typeface="Roboto"/>
                <a:cs typeface="Roboto"/>
                <a:sym typeface="Roboto"/>
              </a:rPr>
              <a:t> </a:t>
            </a:r>
            <a:r>
              <a:rPr lang="en-CA" sz="1300">
                <a:solidFill>
                  <a:schemeClr val="dk2"/>
                </a:solidFill>
                <a:latin typeface="Roboto"/>
                <a:ea typeface="Roboto"/>
                <a:cs typeface="Roboto"/>
                <a:sym typeface="Roboto"/>
              </a:rPr>
              <a:t>Reparative descriptions and metadata refinement: workshops, augmenting metadata</a:t>
            </a:r>
            <a:endParaRPr sz="1300">
              <a:solidFill>
                <a:schemeClr val="dk2"/>
              </a:solidFill>
              <a:latin typeface="Roboto"/>
              <a:ea typeface="Roboto"/>
              <a:cs typeface="Roboto"/>
              <a:sym typeface="Roboto"/>
            </a:endParaRPr>
          </a:p>
          <a:p>
            <a:pPr indent="0" lvl="0" marL="0" rtl="0" algn="l">
              <a:spcBef>
                <a:spcPts val="0"/>
              </a:spcBef>
              <a:spcAft>
                <a:spcPts val="0"/>
              </a:spcAft>
              <a:buNone/>
            </a:pPr>
            <a:r>
              <a:rPr b="1" lang="en-CA">
                <a:solidFill>
                  <a:schemeClr val="accent4"/>
                </a:solidFill>
                <a:latin typeface="Roboto"/>
                <a:ea typeface="Roboto"/>
                <a:cs typeface="Roboto"/>
                <a:sym typeface="Roboto"/>
              </a:rPr>
              <a:t>→</a:t>
            </a:r>
            <a:r>
              <a:rPr b="1" lang="en-CA" sz="1300">
                <a:solidFill>
                  <a:schemeClr val="dk2"/>
                </a:solidFill>
                <a:latin typeface="Roboto"/>
                <a:ea typeface="Roboto"/>
                <a:cs typeface="Roboto"/>
                <a:sym typeface="Roboto"/>
              </a:rPr>
              <a:t> </a:t>
            </a:r>
            <a:r>
              <a:rPr lang="en-CA" sz="1300">
                <a:solidFill>
                  <a:schemeClr val="dk2"/>
                </a:solidFill>
                <a:latin typeface="Roboto"/>
                <a:ea typeface="Roboto"/>
                <a:cs typeface="Roboto"/>
                <a:sym typeface="Roboto"/>
              </a:rPr>
              <a:t>Connecting with Indigenous communities and established groups</a:t>
            </a:r>
            <a:endParaRPr sz="1300">
              <a:solidFill>
                <a:schemeClr val="dk2"/>
              </a:solidFill>
              <a:latin typeface="Roboto"/>
              <a:ea typeface="Roboto"/>
              <a:cs typeface="Roboto"/>
              <a:sym typeface="Roboto"/>
            </a:endParaRPr>
          </a:p>
          <a:p>
            <a:pPr indent="0" lvl="0" marL="0" rtl="0" algn="l">
              <a:spcBef>
                <a:spcPts val="0"/>
              </a:spcBef>
              <a:spcAft>
                <a:spcPts val="0"/>
              </a:spcAft>
              <a:buNone/>
            </a:pPr>
            <a:r>
              <a:rPr lang="en-CA">
                <a:solidFill>
                  <a:schemeClr val="accent4"/>
                </a:solidFill>
                <a:latin typeface="Roboto"/>
                <a:ea typeface="Roboto"/>
                <a:cs typeface="Roboto"/>
                <a:sym typeface="Roboto"/>
              </a:rPr>
              <a:t>→</a:t>
            </a:r>
            <a:r>
              <a:rPr lang="en-CA" sz="1300">
                <a:solidFill>
                  <a:schemeClr val="dk2"/>
                </a:solidFill>
                <a:latin typeface="Roboto"/>
                <a:ea typeface="Roboto"/>
                <a:cs typeface="Roboto"/>
                <a:sym typeface="Roboto"/>
              </a:rPr>
              <a:t> Preservation and stewardship of these materials compliments these goals. Interconnected themes informs our approach.</a:t>
            </a:r>
            <a:endParaRPr sz="1300">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b558d82509_0_0"/>
          <p:cNvSpPr txBox="1"/>
          <p:nvPr>
            <p:ph type="title"/>
          </p:nvPr>
        </p:nvSpPr>
        <p:spPr>
          <a:xfrm>
            <a:off x="311700" y="268225"/>
            <a:ext cx="3127500" cy="2438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62800"/>
              <a:buNone/>
            </a:pPr>
            <a:r>
              <a:t/>
            </a:r>
            <a:endParaRPr sz="1911"/>
          </a:p>
          <a:p>
            <a:pPr indent="0" lvl="0" marL="0" rtl="0" algn="ctr">
              <a:spcBef>
                <a:spcPts val="0"/>
              </a:spcBef>
              <a:spcAft>
                <a:spcPts val="0"/>
              </a:spcAft>
              <a:buClr>
                <a:srgbClr val="000000"/>
              </a:buClr>
              <a:buSzPct val="110698"/>
              <a:buFont typeface="Arial"/>
              <a:buNone/>
            </a:pPr>
            <a:r>
              <a:rPr lang="en-CA" sz="2810"/>
              <a:t>North/Nord Indigenous Historical </a:t>
            </a:r>
            <a:endParaRPr sz="2810"/>
          </a:p>
          <a:p>
            <a:pPr indent="0" lvl="0" marL="0" rtl="0" algn="ctr">
              <a:spcBef>
                <a:spcPts val="0"/>
              </a:spcBef>
              <a:spcAft>
                <a:spcPts val="0"/>
              </a:spcAft>
              <a:buClr>
                <a:srgbClr val="000000"/>
              </a:buClr>
              <a:buSzPct val="110698"/>
              <a:buFont typeface="Arial"/>
              <a:buNone/>
            </a:pPr>
            <a:r>
              <a:rPr lang="en-CA" sz="2810"/>
              <a:t>Periodical Dataset</a:t>
            </a:r>
            <a:endParaRPr sz="1466"/>
          </a:p>
        </p:txBody>
      </p:sp>
      <p:sp>
        <p:nvSpPr>
          <p:cNvPr id="169" name="Google Shape;169;g3b558d82509_0_0"/>
          <p:cNvSpPr txBox="1"/>
          <p:nvPr/>
        </p:nvSpPr>
        <p:spPr>
          <a:xfrm>
            <a:off x="262725" y="3145150"/>
            <a:ext cx="2835000" cy="19389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orth/Nord Network logo against navy background with white lettering and a navigation symbol in white and red." id="170" name="Google Shape;170;g3b558d82509_0_0"/>
          <p:cNvPicPr preferRelativeResize="0"/>
          <p:nvPr/>
        </p:nvPicPr>
        <p:blipFill rotWithShape="1">
          <a:blip r:embed="rId3">
            <a:alphaModFix/>
          </a:blip>
          <a:srcRect b="0" l="0" r="0" t="0"/>
          <a:stretch/>
        </p:blipFill>
        <p:spPr>
          <a:xfrm>
            <a:off x="7496481" y="5210725"/>
            <a:ext cx="1483551" cy="1473924"/>
          </a:xfrm>
          <a:prstGeom prst="rect">
            <a:avLst/>
          </a:prstGeom>
          <a:noFill/>
          <a:ln>
            <a:noFill/>
          </a:ln>
        </p:spPr>
      </p:pic>
      <p:pic>
        <p:nvPicPr>
          <p:cNvPr id="171" name="Google Shape;171;g3b558d82509_0_0"/>
          <p:cNvPicPr preferRelativeResize="0"/>
          <p:nvPr/>
        </p:nvPicPr>
        <p:blipFill>
          <a:blip r:embed="rId4">
            <a:alphaModFix/>
          </a:blip>
          <a:stretch>
            <a:fillRect/>
          </a:stretch>
        </p:blipFill>
        <p:spPr>
          <a:xfrm>
            <a:off x="3989975" y="1156850"/>
            <a:ext cx="4863350" cy="3192325"/>
          </a:xfrm>
          <a:prstGeom prst="rect">
            <a:avLst/>
          </a:prstGeom>
          <a:noFill/>
          <a:ln cap="flat" cmpd="sng" w="9525">
            <a:solidFill>
              <a:schemeClr val="dk2"/>
            </a:solidFill>
            <a:prstDash val="solid"/>
            <a:round/>
            <a:headEnd len="sm" w="sm" type="none"/>
            <a:tailEnd len="sm" w="sm" type="none"/>
          </a:ln>
        </p:spPr>
      </p:pic>
      <p:sp>
        <p:nvSpPr>
          <p:cNvPr id="172" name="Google Shape;172;g3b558d82509_0_0"/>
          <p:cNvSpPr txBox="1"/>
          <p:nvPr>
            <p:ph idx="1" type="body"/>
          </p:nvPr>
        </p:nvSpPr>
        <p:spPr>
          <a:xfrm>
            <a:off x="311700" y="2582658"/>
            <a:ext cx="3127500" cy="3063900"/>
          </a:xfrm>
          <a:prstGeom prst="rect">
            <a:avLst/>
          </a:prstGeom>
        </p:spPr>
        <p:txBody>
          <a:bodyPr anchorCtr="0" anchor="t" bIns="91425" lIns="91425" spcFirstLastPara="1" rIns="91425" wrap="square" tIns="91425">
            <a:normAutofit/>
          </a:bodyPr>
          <a:lstStyle/>
          <a:p>
            <a:pPr indent="-311150" lvl="0" marL="457200" rtl="0" algn="l">
              <a:lnSpc>
                <a:spcPct val="100000"/>
              </a:lnSpc>
              <a:spcBef>
                <a:spcPts val="0"/>
              </a:spcBef>
              <a:spcAft>
                <a:spcPts val="0"/>
              </a:spcAft>
              <a:buClr>
                <a:schemeClr val="lt1"/>
              </a:buClr>
              <a:buSzPts val="1300"/>
              <a:buFont typeface="Roboto"/>
              <a:buChar char="●"/>
            </a:pPr>
            <a:r>
              <a:rPr lang="en-CA">
                <a:solidFill>
                  <a:schemeClr val="lt1"/>
                </a:solidFill>
              </a:rPr>
              <a:t>N</a:t>
            </a:r>
            <a:r>
              <a:rPr lang="en-CA">
                <a:solidFill>
                  <a:schemeClr val="lt1"/>
                </a:solidFill>
              </a:rPr>
              <a:t>uances of working with existing metadata</a:t>
            </a:r>
            <a:endParaRPr>
              <a:solidFill>
                <a:schemeClr val="lt1"/>
              </a:solidFill>
            </a:endParaRPr>
          </a:p>
          <a:p>
            <a:pPr indent="-311150" lvl="0" marL="457200" rtl="0" algn="l">
              <a:lnSpc>
                <a:spcPct val="100000"/>
              </a:lnSpc>
              <a:spcBef>
                <a:spcPts val="0"/>
              </a:spcBef>
              <a:spcAft>
                <a:spcPts val="0"/>
              </a:spcAft>
              <a:buClr>
                <a:schemeClr val="lt1"/>
              </a:buClr>
              <a:buSzPts val="1300"/>
              <a:buFont typeface="Roboto"/>
              <a:buChar char="●"/>
            </a:pPr>
            <a:r>
              <a:rPr lang="en-CA">
                <a:solidFill>
                  <a:schemeClr val="lt1"/>
                </a:solidFill>
              </a:rPr>
              <a:t>Narrowed initial dataset to existing North/Nord partner libraries</a:t>
            </a:r>
            <a:endParaRPr>
              <a:solidFill>
                <a:schemeClr val="lt1"/>
              </a:solidFill>
            </a:endParaRPr>
          </a:p>
          <a:p>
            <a:pPr indent="-317500" lvl="0" marL="457200" rtl="0" algn="l">
              <a:lnSpc>
                <a:spcPct val="100000"/>
              </a:lnSpc>
              <a:spcBef>
                <a:spcPts val="0"/>
              </a:spcBef>
              <a:spcAft>
                <a:spcPts val="0"/>
              </a:spcAft>
              <a:buClr>
                <a:schemeClr val="lt1"/>
              </a:buClr>
              <a:buSzPts val="1400"/>
              <a:buFont typeface="Arial"/>
              <a:buChar char="●"/>
            </a:pPr>
            <a:r>
              <a:rPr lang="en-CA">
                <a:solidFill>
                  <a:schemeClr val="lt1"/>
                </a:solidFill>
              </a:rPr>
              <a:t>“3-or-fewer” used as qualifier for scarce titles</a:t>
            </a:r>
            <a:endParaRPr>
              <a:solidFill>
                <a:schemeClr val="lt1"/>
              </a:solidFill>
            </a:endParaRPr>
          </a:p>
          <a:p>
            <a:pPr indent="-317500" lvl="0" marL="457200" rtl="0" algn="l">
              <a:lnSpc>
                <a:spcPct val="100000"/>
              </a:lnSpc>
              <a:spcBef>
                <a:spcPts val="0"/>
              </a:spcBef>
              <a:spcAft>
                <a:spcPts val="0"/>
              </a:spcAft>
              <a:buClr>
                <a:schemeClr val="lt1"/>
              </a:buClr>
              <a:buSzPts val="1400"/>
              <a:buFont typeface="Arial"/>
              <a:buChar char="●"/>
            </a:pPr>
            <a:r>
              <a:rPr lang="en-CA">
                <a:solidFill>
                  <a:schemeClr val="lt1"/>
                </a:solidFill>
              </a:rPr>
              <a:t>National distribution but weighted mostly in Alberta, B.C., and Ontario</a:t>
            </a:r>
            <a:endParaRPr>
              <a:solidFill>
                <a:schemeClr val="lt1"/>
              </a:solidFill>
            </a:endParaRPr>
          </a:p>
          <a:p>
            <a:pPr indent="-317500" lvl="0" marL="457200" rtl="0" algn="l">
              <a:lnSpc>
                <a:spcPct val="100000"/>
              </a:lnSpc>
              <a:spcBef>
                <a:spcPts val="0"/>
              </a:spcBef>
              <a:spcAft>
                <a:spcPts val="0"/>
              </a:spcAft>
              <a:buClr>
                <a:schemeClr val="lt1"/>
              </a:buClr>
              <a:buSzPts val="1400"/>
              <a:buFont typeface="Arial"/>
              <a:buChar char="●"/>
            </a:pPr>
            <a:r>
              <a:rPr lang="en-CA">
                <a:solidFill>
                  <a:schemeClr val="lt1"/>
                </a:solidFill>
              </a:rPr>
              <a:t>LAC, UBC, and UAlberta hold approx. 80% of the scarce titles</a:t>
            </a:r>
            <a:endParaRPr>
              <a:solidFill>
                <a:schemeClr val="lt1"/>
              </a:solidFill>
            </a:endParaRPr>
          </a:p>
          <a:p>
            <a:pPr indent="0" lvl="0" marL="0" rtl="0" algn="l">
              <a:spcBef>
                <a:spcPts val="0"/>
              </a:spcBef>
              <a:spcAft>
                <a:spcPts val="0"/>
              </a:spcAft>
              <a:buNone/>
            </a:pPr>
            <a:r>
              <a:t/>
            </a:r>
            <a:endParaRPr>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2010-02-26T18:49:55Z</dcterms:created>
  <dc:creator>Elizabeth Hayden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0x01010073180ED3FD598C43A09929F11264A7D0</vt:lpwstr>
  </property>
</Properties>
</file>