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9144000"/>
  <p:notesSz cx="6858000" cy="9144000"/>
  <p:embeddedFontLst>
    <p:embeddedFont>
      <p:font typeface="Roboto"/>
      <p:regular r:id="rId17"/>
      <p:bold r:id="rId18"/>
      <p:italic r:id="rId19"/>
      <p:boldItalic r:id="rId20"/>
    </p:embeddedFont>
    <p:embeddedFont>
      <p:font typeface="Merriweather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5" roundtripDataSignature="AMtx7miOenT37ZtScBRFYPJ9fE+XpCyi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22" Type="http://schemas.openxmlformats.org/officeDocument/2006/relationships/font" Target="fonts/Merriweather-bold.fntdata"/><Relationship Id="rId21" Type="http://schemas.openxmlformats.org/officeDocument/2006/relationships/font" Target="fonts/Merriweather-regular.fntdata"/><Relationship Id="rId24" Type="http://schemas.openxmlformats.org/officeDocument/2006/relationships/font" Target="fonts/Merriweather-boldItalic.fntdata"/><Relationship Id="rId23" Type="http://schemas.openxmlformats.org/officeDocument/2006/relationships/font" Target="fonts/Merriweather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regular.fntdata"/><Relationship Id="rId16" Type="http://schemas.openxmlformats.org/officeDocument/2006/relationships/slide" Target="slides/slide11.xml"/><Relationship Id="rId19" Type="http://schemas.openxmlformats.org/officeDocument/2006/relationships/font" Target="fonts/Roboto-italic.fntdata"/><Relationship Id="rId1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94612" y="251520"/>
            <a:ext cx="2862064" cy="214654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294612" y="2483768"/>
            <a:ext cx="6230732" cy="6120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CA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d16020835_2_7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9" name="Google Shape;69;g35d16020835_2_7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70" name="Google Shape;70;g35d16020835_2_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b93ef7d8fe_3_0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7" name="Google Shape;77;g3b93ef7d8fe_3_0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78" name="Google Shape;78;g3b93ef7d8fe_3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e671cf6f6c_1_8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6" name="Google Shape;86;g3e671cf6f6c_1_8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87" name="Google Shape;87;g3e671cf6f6c_1_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e671cf6f6c_1_62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e671cf6f6c_1_62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3e671cf6f6c_1_6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e671cf6f6c_1_80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e671cf6f6c_1_80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g3e671cf6f6c_1_8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e671cf6f6c_1_94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e671cf6f6c_1_94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3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g3e671cf6f6c_1_9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e671cf6f6c_1_41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e671cf6f6c_1_41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g3e671cf6f6c_1_4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db4b56e79c_0_8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db4b56e79c_0_8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North/Nord and CRKN operate as complementary partners within Canada’s scholarly ecosystem, each advancing distinct but aligned mandates. CRKN’s leadership in digital infrastructure, content development, and access is strengthened by North/Nord’s coordinated approach to shared print retention and physical stewardship, together supporting a more integrated and resilient national preservation strategy.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Physical library collections are the foundational preservation layer and North/Nord coordinates collaborative, long-term retention of these materials nationally. This work  intersects directly with national digitization and collection development efforts led by CRKN and Canadiana, forming a coordinated preservation ecosystem across both digital and physical domains. </a:t>
            </a:r>
            <a:endParaRPr/>
          </a:p>
        </p:txBody>
      </p:sp>
      <p:sp>
        <p:nvSpPr>
          <p:cNvPr id="130" name="Google Shape;130;g3db4b56e79c_0_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e671cf6f6c_1_24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e671cf6f6c_1_24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3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g3e671cf6f6c_1_2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b93ef7d8fe_3_56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49" name="Google Shape;149;g3b93ef7d8fe_3_56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g3b93ef7d8fe_3_5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5cf573c71a_3_33:notes"/>
          <p:cNvSpPr/>
          <p:nvPr>
            <p:ph idx="2" type="sldImg"/>
          </p:nvPr>
        </p:nvSpPr>
        <p:spPr>
          <a:xfrm>
            <a:off x="294612" y="251520"/>
            <a:ext cx="2862000" cy="2146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58" name="Google Shape;158;g35cf573c71a_3_33:notes"/>
          <p:cNvSpPr txBox="1"/>
          <p:nvPr>
            <p:ph idx="1" type="body"/>
          </p:nvPr>
        </p:nvSpPr>
        <p:spPr>
          <a:xfrm>
            <a:off x="294612" y="2483768"/>
            <a:ext cx="6230700" cy="61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59" name="Google Shape;159;g35cf573c71a_3_3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g35d16020835_2_77"/>
          <p:cNvSpPr/>
          <p:nvPr/>
        </p:nvSpPr>
        <p:spPr>
          <a:xfrm>
            <a:off x="0" y="0"/>
            <a:ext cx="9144000" cy="170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g35d16020835_2_77"/>
          <p:cNvSpPr txBox="1"/>
          <p:nvPr>
            <p:ph type="title"/>
          </p:nvPr>
        </p:nvSpPr>
        <p:spPr>
          <a:xfrm>
            <a:off x="311725" y="667900"/>
            <a:ext cx="85206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g35d16020835_2_77"/>
          <p:cNvSpPr txBox="1"/>
          <p:nvPr>
            <p:ph idx="1" type="body"/>
          </p:nvPr>
        </p:nvSpPr>
        <p:spPr>
          <a:xfrm>
            <a:off x="311700" y="2007600"/>
            <a:ext cx="3999900" cy="4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4" name="Google Shape;14;g35d16020835_2_77"/>
          <p:cNvSpPr txBox="1"/>
          <p:nvPr>
            <p:ph idx="2" type="body"/>
          </p:nvPr>
        </p:nvSpPr>
        <p:spPr>
          <a:xfrm>
            <a:off x="4832400" y="2007600"/>
            <a:ext cx="3999900" cy="4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5" name="Google Shape;15;g35d16020835_2_7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g35d16020835_2_87"/>
          <p:cNvSpPr/>
          <p:nvPr/>
        </p:nvSpPr>
        <p:spPr>
          <a:xfrm>
            <a:off x="0" y="0"/>
            <a:ext cx="37644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g35d16020835_2_87"/>
          <p:cNvSpPr txBox="1"/>
          <p:nvPr>
            <p:ph type="title"/>
          </p:nvPr>
        </p:nvSpPr>
        <p:spPr>
          <a:xfrm>
            <a:off x="311725" y="667900"/>
            <a:ext cx="3127500" cy="24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g35d16020835_2_87"/>
          <p:cNvSpPr txBox="1"/>
          <p:nvPr>
            <p:ph idx="1" type="body"/>
          </p:nvPr>
        </p:nvSpPr>
        <p:spPr>
          <a:xfrm>
            <a:off x="311700" y="3187533"/>
            <a:ext cx="3127500" cy="30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0" name="Google Shape;20;g35d16020835_2_8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35d16020835_2_60"/>
          <p:cNvSpPr/>
          <p:nvPr/>
        </p:nvSpPr>
        <p:spPr>
          <a:xfrm>
            <a:off x="-125" y="0"/>
            <a:ext cx="9144250" cy="5863987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23" name="Google Shape;23;g35d16020835_2_60"/>
          <p:cNvSpPr txBox="1"/>
          <p:nvPr>
            <p:ph type="ctrTitle"/>
          </p:nvPr>
        </p:nvSpPr>
        <p:spPr>
          <a:xfrm>
            <a:off x="311700" y="719633"/>
            <a:ext cx="8520600" cy="1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" name="Google Shape;24;g35d16020835_2_60"/>
          <p:cNvSpPr txBox="1"/>
          <p:nvPr>
            <p:ph idx="1" type="subTitle"/>
          </p:nvPr>
        </p:nvSpPr>
        <p:spPr>
          <a:xfrm>
            <a:off x="311700" y="2504747"/>
            <a:ext cx="4242600" cy="9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5" name="Google Shape;25;g35d16020835_2_6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35d16020835_2_9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g35d16020835_2_95"/>
          <p:cNvSpPr txBox="1"/>
          <p:nvPr>
            <p:ph type="title"/>
          </p:nvPr>
        </p:nvSpPr>
        <p:spPr>
          <a:xfrm>
            <a:off x="311300" y="667900"/>
            <a:ext cx="3704400" cy="27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g35d16020835_2_95"/>
          <p:cNvSpPr txBox="1"/>
          <p:nvPr>
            <p:ph idx="1" type="subTitle"/>
          </p:nvPr>
        </p:nvSpPr>
        <p:spPr>
          <a:xfrm>
            <a:off x="304800" y="3502300"/>
            <a:ext cx="3704400" cy="12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0" name="Google Shape;30;g35d16020835_2_95"/>
          <p:cNvSpPr txBox="1"/>
          <p:nvPr>
            <p:ph idx="2" type="body"/>
          </p:nvPr>
        </p:nvSpPr>
        <p:spPr>
          <a:xfrm>
            <a:off x="4879025" y="667900"/>
            <a:ext cx="3954000" cy="54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" name="Google Shape;31;g35d16020835_2_9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Only">
  <p:cSld name="1_Title 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35d16020835_2_65"/>
          <p:cNvSpPr/>
          <p:nvPr/>
        </p:nvSpPr>
        <p:spPr>
          <a:xfrm>
            <a:off x="0" y="64132"/>
            <a:ext cx="9144250" cy="5863987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35" name="Google Shape;35;g35d16020835_2_65"/>
          <p:cNvSpPr/>
          <p:nvPr/>
        </p:nvSpPr>
        <p:spPr>
          <a:xfrm>
            <a:off x="0" y="0"/>
            <a:ext cx="9144250" cy="5863987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36" name="Google Shape;36;g35d16020835_2_65"/>
          <p:cNvSpPr txBox="1"/>
          <p:nvPr>
            <p:ph type="title"/>
          </p:nvPr>
        </p:nvSpPr>
        <p:spPr>
          <a:xfrm>
            <a:off x="311700" y="719633"/>
            <a:ext cx="8520600" cy="1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7" name="Google Shape;37;g35d16020835_2_6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35d16020835_2_70"/>
          <p:cNvSpPr/>
          <p:nvPr/>
        </p:nvSpPr>
        <p:spPr>
          <a:xfrm>
            <a:off x="0" y="0"/>
            <a:ext cx="4314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g35d16020835_2_70"/>
          <p:cNvSpPr/>
          <p:nvPr/>
        </p:nvSpPr>
        <p:spPr>
          <a:xfrm>
            <a:off x="0" y="58833"/>
            <a:ext cx="4313625" cy="5865687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41" name="Google Shape;41;g35d16020835_2_70"/>
          <p:cNvSpPr/>
          <p:nvPr/>
        </p:nvSpPr>
        <p:spPr>
          <a:xfrm>
            <a:off x="-125" y="0"/>
            <a:ext cx="4316900" cy="5860653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42" name="Google Shape;42;g35d16020835_2_70"/>
          <p:cNvSpPr txBox="1"/>
          <p:nvPr>
            <p:ph type="title"/>
          </p:nvPr>
        </p:nvSpPr>
        <p:spPr>
          <a:xfrm>
            <a:off x="311725" y="667900"/>
            <a:ext cx="3706500" cy="3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g35d16020835_2_70"/>
          <p:cNvSpPr txBox="1"/>
          <p:nvPr>
            <p:ph idx="1" type="body"/>
          </p:nvPr>
        </p:nvSpPr>
        <p:spPr>
          <a:xfrm>
            <a:off x="4644675" y="667900"/>
            <a:ext cx="4166400" cy="54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4" name="Google Shape;44;g35d16020835_2_7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5d16020835_2_83"/>
          <p:cNvSpPr/>
          <p:nvPr/>
        </p:nvSpPr>
        <p:spPr>
          <a:xfrm>
            <a:off x="0" y="0"/>
            <a:ext cx="9144000" cy="170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g35d16020835_2_83"/>
          <p:cNvSpPr txBox="1"/>
          <p:nvPr>
            <p:ph type="title"/>
          </p:nvPr>
        </p:nvSpPr>
        <p:spPr>
          <a:xfrm>
            <a:off x="311725" y="667900"/>
            <a:ext cx="85206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g35d16020835_2_8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5d16020835_2_92"/>
          <p:cNvSpPr txBox="1"/>
          <p:nvPr>
            <p:ph type="title"/>
          </p:nvPr>
        </p:nvSpPr>
        <p:spPr>
          <a:xfrm>
            <a:off x="311675" y="1064800"/>
            <a:ext cx="6247800" cy="472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1" name="Google Shape;51;g35d16020835_2_9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5d16020835_2_101"/>
          <p:cNvSpPr/>
          <p:nvPr/>
        </p:nvSpPr>
        <p:spPr>
          <a:xfrm>
            <a:off x="0" y="5825333"/>
            <a:ext cx="9144000" cy="1032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g35d16020835_2_101"/>
          <p:cNvSpPr txBox="1"/>
          <p:nvPr>
            <p:ph idx="1" type="body"/>
          </p:nvPr>
        </p:nvSpPr>
        <p:spPr>
          <a:xfrm>
            <a:off x="311700" y="6028533"/>
            <a:ext cx="7979400" cy="61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/>
        </p:txBody>
      </p:sp>
      <p:sp>
        <p:nvSpPr>
          <p:cNvPr id="55" name="Google Shape;55;g35d16020835_2_10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d16020835_2_105"/>
          <p:cNvSpPr txBox="1"/>
          <p:nvPr>
            <p:ph hasCustomPrompt="1" type="title"/>
          </p:nvPr>
        </p:nvSpPr>
        <p:spPr>
          <a:xfrm>
            <a:off x="311750" y="1108233"/>
            <a:ext cx="5334900" cy="1659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g35d16020835_2_105"/>
          <p:cNvSpPr txBox="1"/>
          <p:nvPr>
            <p:ph idx="1" type="body"/>
          </p:nvPr>
        </p:nvSpPr>
        <p:spPr>
          <a:xfrm>
            <a:off x="311700" y="2828567"/>
            <a:ext cx="5334900" cy="12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9" name="Google Shape;59;g35d16020835_2_10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5d16020835_2_10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5d16020835_2_112"/>
          <p:cNvSpPr txBox="1"/>
          <p:nvPr>
            <p:ph type="title"/>
          </p:nvPr>
        </p:nvSpPr>
        <p:spPr>
          <a:xfrm>
            <a:off x="628650" y="365126"/>
            <a:ext cx="7886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" name="Google Shape;64;g35d16020835_2_112"/>
          <p:cNvSpPr txBox="1"/>
          <p:nvPr>
            <p:ph idx="1" type="body"/>
          </p:nvPr>
        </p:nvSpPr>
        <p:spPr>
          <a:xfrm>
            <a:off x="628650" y="1825625"/>
            <a:ext cx="7886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65" name="Google Shape;65;g35d16020835_2_112"/>
          <p:cNvSpPr txBox="1"/>
          <p:nvPr>
            <p:ph idx="12" type="sldNum"/>
          </p:nvPr>
        </p:nvSpPr>
        <p:spPr>
          <a:xfrm>
            <a:off x="6457950" y="6356351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66" name="Google Shape;66;g35d16020835_2_112"/>
          <p:cNvSpPr/>
          <p:nvPr/>
        </p:nvSpPr>
        <p:spPr>
          <a:xfrm>
            <a:off x="-6643" y="5768214"/>
            <a:ext cx="9150600" cy="88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"/>
              <a:buNone/>
            </a:pPr>
            <a:r>
              <a:rPr b="0" i="0" lang="en-CA" sz="2400" u="none" cap="none" strike="noStrik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radigm">
    <p:bg>
      <p:bgPr>
        <a:solidFill>
          <a:schemeClr val="lt1"/>
        </a:solid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g35d16020835_2_56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b="0" i="0" sz="2800" u="none" cap="none" strike="noStrik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8" name="Google Shape;8;g35d16020835_2_56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b="0" i="0" sz="13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b="0" i="0" sz="11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9" name="Google Shape;9;g35d16020835_2_5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hyperlink" Target="https://pbuq.ca/" TargetMode="External"/><Relationship Id="rId1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northnordsharedprint.ca/" TargetMode="External"/><Relationship Id="rId4" Type="http://schemas.openxmlformats.org/officeDocument/2006/relationships/hyperlink" Target="https://www.carl-abrc.ca/?utm_source=chatgpt.com" TargetMode="External"/><Relationship Id="rId9" Type="http://schemas.openxmlformats.org/officeDocument/2006/relationships/hyperlink" Target="https://ocul.on.ca/?utm_source=chatgpt.com" TargetMode="External"/><Relationship Id="rId5" Type="http://schemas.openxmlformats.org/officeDocument/2006/relationships/hyperlink" Target="https://culc.ca/?utm_source=chatgpt.com" TargetMode="External"/><Relationship Id="rId6" Type="http://schemas.openxmlformats.org/officeDocument/2006/relationships/hyperlink" Target="https://caal.libcal.com/?utm_source=chatgpt.com" TargetMode="External"/><Relationship Id="rId7" Type="http://schemas.openxmlformats.org/officeDocument/2006/relationships/hyperlink" Target="https://www.coppul.ca/" TargetMode="External"/><Relationship Id="rId8" Type="http://schemas.openxmlformats.org/officeDocument/2006/relationships/hyperlink" Target="https://www.bac-lac.gc.ca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northnordsharedprint.ca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northnordsharedprint.ca/" TargetMode="External"/><Relationship Id="rId6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jpg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openxmlformats.org/officeDocument/2006/relationships/image" Target="../media/image6.png"/><Relationship Id="rId7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mailto:kpereyaslavska@coppul.ca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5d16020835_2_7"/>
          <p:cNvSpPr txBox="1"/>
          <p:nvPr>
            <p:ph idx="1" type="body"/>
          </p:nvPr>
        </p:nvSpPr>
        <p:spPr>
          <a:xfrm>
            <a:off x="266400" y="3198375"/>
            <a:ext cx="8611200" cy="33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0"/>
              <a:buFont typeface="Arial"/>
              <a:buNone/>
            </a:pPr>
            <a:r>
              <a:t/>
            </a:r>
            <a:endParaRPr sz="1600">
              <a:solidFill>
                <a:srgbClr val="1C305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0"/>
              <a:buFont typeface="Arial"/>
              <a:buNone/>
            </a:pPr>
            <a:r>
              <a:t/>
            </a:r>
            <a:endParaRPr sz="1800">
              <a:solidFill>
                <a:srgbClr val="1C305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0"/>
              <a:buFont typeface="Arial"/>
              <a:buNone/>
            </a:pPr>
            <a:r>
              <a:rPr lang="en-CA" sz="1800">
                <a:solidFill>
                  <a:srgbClr val="1C3052"/>
                </a:solidFill>
                <a:latin typeface="Arial"/>
                <a:ea typeface="Arial"/>
                <a:cs typeface="Arial"/>
                <a:sym typeface="Arial"/>
              </a:rPr>
              <a:t>Katya Pereyaslavska</a:t>
            </a:r>
            <a:endParaRPr sz="1800">
              <a:solidFill>
                <a:srgbClr val="1C305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0"/>
              <a:buFont typeface="Arial"/>
              <a:buNone/>
            </a:pPr>
            <a:r>
              <a:rPr b="1" lang="en-CA" sz="1800">
                <a:solidFill>
                  <a:srgbClr val="1C3052"/>
                </a:solidFill>
                <a:latin typeface="Arial"/>
                <a:ea typeface="Arial"/>
                <a:cs typeface="Arial"/>
                <a:sym typeface="Arial"/>
              </a:rPr>
              <a:t>Coordinator, </a:t>
            </a:r>
            <a:r>
              <a:rPr b="1" lang="en-CA" sz="1800">
                <a:solidFill>
                  <a:srgbClr val="1C3052"/>
                </a:solidFill>
                <a:latin typeface="Arial"/>
                <a:ea typeface="Arial"/>
                <a:cs typeface="Arial"/>
                <a:sym typeface="Arial"/>
              </a:rPr>
              <a:t>North/Nord &amp; </a:t>
            </a:r>
            <a:r>
              <a:rPr b="1" lang="en-CA" sz="1800">
                <a:solidFill>
                  <a:srgbClr val="1C305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COPPUL SPAN</a:t>
            </a:r>
            <a:endParaRPr b="1" sz="1800">
              <a:solidFill>
                <a:srgbClr val="1C305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0"/>
              <a:buFont typeface="Arial"/>
              <a:buNone/>
            </a:pPr>
            <a:r>
              <a:t/>
            </a:r>
            <a:endParaRPr b="1" sz="1800">
              <a:solidFill>
                <a:srgbClr val="1C305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0"/>
              <a:buFont typeface="Arial"/>
              <a:buNone/>
            </a:pPr>
            <a:r>
              <a:t/>
            </a:r>
            <a:endParaRPr b="1" sz="1800">
              <a:solidFill>
                <a:srgbClr val="1C305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0"/>
              <a:buFont typeface="Arial"/>
              <a:buNone/>
            </a:pPr>
            <a:r>
              <a:t/>
            </a:r>
            <a:endParaRPr i="1" sz="1800">
              <a:solidFill>
                <a:srgbClr val="1C305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0"/>
              <a:buFont typeface="Arial"/>
              <a:buNone/>
            </a:pPr>
            <a:r>
              <a:rPr i="1" lang="en-CA" sz="1800">
                <a:solidFill>
                  <a:srgbClr val="1C3052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The future of physical collection preservation in Canada lies in collaboration—moving from local ownership to shared responsibility to safeguard Canadian heritage.</a:t>
            </a:r>
            <a:endParaRPr i="1" sz="1800">
              <a:solidFill>
                <a:srgbClr val="1C305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0"/>
              <a:buFont typeface="Arial"/>
              <a:buNone/>
            </a:pPr>
            <a:r>
              <a:t/>
            </a:r>
            <a:endParaRPr sz="1800">
              <a:solidFill>
                <a:srgbClr val="1C3052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g35d16020835_2_7"/>
          <p:cNvSpPr txBox="1"/>
          <p:nvPr>
            <p:ph type="title"/>
          </p:nvPr>
        </p:nvSpPr>
        <p:spPr>
          <a:xfrm>
            <a:off x="146125" y="271250"/>
            <a:ext cx="87786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533">
                <a:latin typeface="Arial"/>
                <a:ea typeface="Arial"/>
                <a:cs typeface="Arial"/>
                <a:sym typeface="Arial"/>
              </a:rPr>
              <a:t>Infrastructure Through Collaboration: Shared Print Capacity in Canadian Libraries</a:t>
            </a:r>
            <a:endParaRPr b="1" sz="4133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000000"/>
              </a:buClr>
              <a:buSzPct val="351219"/>
              <a:buFont typeface="Arial"/>
              <a:buNone/>
            </a:pPr>
            <a:r>
              <a:t/>
            </a:r>
            <a:endParaRPr b="1" sz="1367">
              <a:solidFill>
                <a:srgbClr val="00000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342857"/>
              <a:buFont typeface="Arial"/>
              <a:buNone/>
            </a:pPr>
            <a:r>
              <a:t/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48"/>
              <a:buNone/>
            </a:pPr>
            <a:r>
              <a:rPr lang="en-CA"/>
              <a:t> </a:t>
            </a:r>
            <a:r>
              <a:rPr lang="en-CA" sz="1466"/>
              <a:t> Programs</a:t>
            </a:r>
            <a:endParaRPr sz="1466"/>
          </a:p>
        </p:txBody>
      </p:sp>
      <p:pic>
        <p:nvPicPr>
          <p:cNvPr descr="North/Nord Network logo against navy background with white lettering and a navigation symbol in white and red." id="74" name="Google Shape;74;g35d16020835_2_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27125" y="1887701"/>
            <a:ext cx="1489750" cy="148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b93ef7d8fe_3_0"/>
          <p:cNvSpPr txBox="1"/>
          <p:nvPr>
            <p:ph type="title"/>
          </p:nvPr>
        </p:nvSpPr>
        <p:spPr>
          <a:xfrm>
            <a:off x="1582950" y="219625"/>
            <a:ext cx="72627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CA" sz="2100"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/>
              </a:rPr>
              <a:t>North: the Canadian Shared Print Network/ Nord: Réseau canadien de conservation partagée des documents imprimés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g3b93ef7d8fe_3_0"/>
          <p:cNvSpPr txBox="1"/>
          <p:nvPr>
            <p:ph idx="1" type="body"/>
          </p:nvPr>
        </p:nvSpPr>
        <p:spPr>
          <a:xfrm>
            <a:off x="2553000" y="1838525"/>
            <a:ext cx="5322600" cy="47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-CA" sz="1305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Funded By:</a:t>
            </a:r>
            <a:endParaRPr sz="1305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1275">
              <a:solidFill>
                <a:srgbClr val="192E5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-CA" sz="1275">
                <a:solidFill>
                  <a:srgbClr val="192E5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Canadian Association of Research Libraries (CARL) –</a:t>
            </a:r>
            <a:r>
              <a:rPr lang="en-CA" sz="1275">
                <a:solidFill>
                  <a:srgbClr val="30303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CA" sz="1275" u="sng">
                <a:solidFill>
                  <a:srgbClr val="1279BE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https://www.carl-abrc.ca/</a:t>
            </a:r>
            <a:endParaRPr sz="1275">
              <a:solidFill>
                <a:srgbClr val="30303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1003300" rtl="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935"/>
              <a:buNone/>
            </a:pPr>
            <a:r>
              <a:rPr lang="en-CA" sz="1275">
                <a:solidFill>
                  <a:srgbClr val="192E5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Canadian Urban Libraries Council (CULC) – </a:t>
            </a:r>
            <a:r>
              <a:rPr lang="en-CA" sz="1275" u="sng">
                <a:solidFill>
                  <a:srgbClr val="1279BE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https://culc.ca/</a:t>
            </a:r>
            <a:endParaRPr sz="1275" u="sng">
              <a:solidFill>
                <a:srgbClr val="1279BE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1003300" rtl="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935"/>
              <a:buNone/>
            </a:pPr>
            <a:r>
              <a:rPr lang="en-CA" sz="1275">
                <a:solidFill>
                  <a:srgbClr val="192E5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Council of Atlantic Academic Libraries (CAAL) – </a:t>
            </a:r>
            <a:r>
              <a:rPr lang="en-CA" sz="1275" u="sng">
                <a:solidFill>
                  <a:srgbClr val="1279BE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https://caal.libcal.com/</a:t>
            </a:r>
            <a:endParaRPr sz="1275" u="sng">
              <a:solidFill>
                <a:srgbClr val="1279BE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1003300" rtl="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935"/>
              <a:buNone/>
            </a:pPr>
            <a:r>
              <a:rPr b="1" lang="en-CA" sz="1275">
                <a:solidFill>
                  <a:srgbClr val="E6913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Council of Prairie and Pacific University Libraries (COPPUL) </a:t>
            </a:r>
            <a:r>
              <a:rPr lang="en-CA" sz="1275">
                <a:solidFill>
                  <a:srgbClr val="30303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lang="en-CA" sz="1275" u="sng">
                <a:solidFill>
                  <a:srgbClr val="1279BE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https://www.coppul.ca/</a:t>
            </a:r>
            <a:r>
              <a:rPr lang="en-CA" sz="1275">
                <a:solidFill>
                  <a:srgbClr val="1279BE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CA" sz="1250">
                <a:solidFill>
                  <a:srgbClr val="1279BE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CA" sz="125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Administrative Host)</a:t>
            </a:r>
            <a:endParaRPr b="1" sz="1250">
              <a:solidFill>
                <a:srgbClr val="38761D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1003300" rtl="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935"/>
              <a:buNone/>
            </a:pPr>
            <a:r>
              <a:rPr lang="en-CA" sz="1275">
                <a:solidFill>
                  <a:srgbClr val="192E5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Library and Archives Canada (LAC) – </a:t>
            </a:r>
            <a:r>
              <a:rPr lang="en-CA" sz="1275" u="sng">
                <a:solidFill>
                  <a:srgbClr val="1279BE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https://www.bac-lac.gc.ca/</a:t>
            </a:r>
            <a:endParaRPr sz="1275" u="sng">
              <a:solidFill>
                <a:srgbClr val="1279BE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1003300" rtl="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SzPts val="935"/>
              <a:buNone/>
            </a:pPr>
            <a:r>
              <a:rPr lang="en-CA" sz="1275">
                <a:solidFill>
                  <a:srgbClr val="192E5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Ontario Council of University Libraries (OCUL) – </a:t>
            </a:r>
            <a:r>
              <a:rPr lang="en-CA" sz="1275" u="sng">
                <a:solidFill>
                  <a:srgbClr val="1279BE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https://ocul.on.ca/</a:t>
            </a:r>
            <a:endParaRPr sz="1275" u="sng">
              <a:solidFill>
                <a:srgbClr val="1279BE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1003300" rtl="0" algn="l">
              <a:lnSpc>
                <a:spcPct val="80000"/>
              </a:lnSpc>
              <a:spcBef>
                <a:spcPts val="2400"/>
              </a:spcBef>
              <a:spcAft>
                <a:spcPts val="2400"/>
              </a:spcAft>
              <a:buSzPts val="935"/>
              <a:buNone/>
            </a:pPr>
            <a:r>
              <a:rPr lang="en-CA" sz="1275">
                <a:solidFill>
                  <a:srgbClr val="192E5A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Partenariat des bibliothèques universitaires du Québec (PBUQ)</a:t>
            </a:r>
            <a:r>
              <a:rPr lang="en-CA" sz="1275">
                <a:solidFill>
                  <a:srgbClr val="30303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CA" sz="1275" u="sng">
                <a:solidFill>
                  <a:srgbClr val="1279BE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https://pbuq.ca/</a:t>
            </a:r>
            <a:endParaRPr sz="1105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rth/Nord Network logo against navy background with white lettering and a navigation symbol in white and red." id="82" name="Google Shape;82;g3b93ef7d8fe_3_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0" y="0"/>
            <a:ext cx="1694200" cy="1683226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" name="Google Shape;83;g3b93ef7d8fe_3_0"/>
          <p:cNvPicPr preferRelativeResize="0"/>
          <p:nvPr/>
        </p:nvPicPr>
        <p:blipFill rotWithShape="1">
          <a:blip r:embed="rId12">
            <a:alphaModFix/>
          </a:blip>
          <a:srcRect b="0" l="1117" r="0" t="0"/>
          <a:stretch/>
        </p:blipFill>
        <p:spPr>
          <a:xfrm>
            <a:off x="7172175" y="4023475"/>
            <a:ext cx="1598899" cy="642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e671cf6f6c_1_8"/>
          <p:cNvSpPr txBox="1"/>
          <p:nvPr>
            <p:ph type="title"/>
          </p:nvPr>
        </p:nvSpPr>
        <p:spPr>
          <a:xfrm>
            <a:off x="1582950" y="219625"/>
            <a:ext cx="7262700" cy="8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CA" sz="2100">
                <a:uFill>
                  <a:noFill/>
                </a:uFill>
                <a:latin typeface="Arial"/>
                <a:ea typeface="Arial"/>
                <a:cs typeface="Arial"/>
                <a:sym typeface="Arial"/>
                <a:hlinkClick r:id="rId3"/>
              </a:rPr>
              <a:t>North: the Canadian Shared Print Network/ Nord: Réseau canadien de conservation partagée des documents imprimés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rth/Nord Network logo against navy background with white lettering and a navigation symbol in white and red." id="90" name="Google Shape;90;g3e671cf6f6c_1_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694200" cy="1683226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1" name="Google Shape;91;g3e671cf6f6c_1_8"/>
          <p:cNvSpPr txBox="1"/>
          <p:nvPr>
            <p:ph idx="2" type="body"/>
          </p:nvPr>
        </p:nvSpPr>
        <p:spPr>
          <a:xfrm>
            <a:off x="2864900" y="1932200"/>
            <a:ext cx="5980500" cy="45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55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Founded in 2021, we are celebrating our 5-year anniversary this year!</a:t>
            </a:r>
            <a:r>
              <a:rPr lang="en-CA" sz="1855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55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55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5848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C3052"/>
              </a:buClr>
              <a:buSzPct val="100000"/>
              <a:buFont typeface="Arial"/>
              <a:buChar char="●"/>
            </a:pPr>
            <a:r>
              <a:rPr lang="en-CA" sz="1800">
                <a:solidFill>
                  <a:srgbClr val="1C305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Through collaboration among Canadian libraries, we ensure long-term access to physical library collections, balancing preservation and conservation activities with innovative and practical solutions like digitization to enhance accessibility.</a:t>
            </a:r>
            <a:endParaRPr sz="1800">
              <a:solidFill>
                <a:srgbClr val="1C305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rgbClr val="1C305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sz="1500">
              <a:solidFill>
                <a:srgbClr val="1C3052"/>
              </a:solidFill>
              <a:highlight>
                <a:srgbClr val="FFFFFF"/>
              </a:highlight>
            </a:endParaRPr>
          </a:p>
          <a:p>
            <a:pPr indent="-323149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ct val="100000"/>
              <a:buFont typeface="Arial"/>
              <a:buChar char="●"/>
            </a:pPr>
            <a:r>
              <a:rPr lang="en-CA" sz="175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CA" sz="175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 distributed, national approach to stewardship.</a:t>
            </a:r>
            <a:r>
              <a:rPr lang="en-CA" sz="175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 with a focus on </a:t>
            </a:r>
            <a:r>
              <a:rPr lang="en-CA" sz="175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protecting, preserving, and providing fair access to Canada’s scholarly and cultural record.</a:t>
            </a:r>
            <a:endParaRPr sz="175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55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876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ct val="99946"/>
              <a:buFont typeface="Arial"/>
              <a:buChar char="●"/>
            </a:pPr>
            <a:r>
              <a:rPr lang="en-CA" sz="1855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Governed by a Steering Committee &amp; staffed by a Network Coordinator and Data Analysts</a:t>
            </a:r>
            <a:endParaRPr sz="1855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55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876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ct val="99946"/>
              <a:buFont typeface="Arial"/>
              <a:buChar char="●"/>
            </a:pPr>
            <a:r>
              <a:rPr lang="en-CA" sz="1855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Coordination with regional &amp; international shared print programs (Hathi Trust, West, East, EPICo, SPP etc)</a:t>
            </a:r>
            <a:endParaRPr sz="1855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29032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6243"/>
              <a:buNone/>
            </a:pPr>
            <a:r>
              <a:rPr lang="en-CA" sz="1945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https://northnordsharedprint.ca/</a:t>
            </a:r>
            <a:r>
              <a:rPr lang="en-CA"/>
              <a:t> </a:t>
            </a:r>
            <a:endParaRPr/>
          </a:p>
        </p:txBody>
      </p:sp>
      <p:pic>
        <p:nvPicPr>
          <p:cNvPr id="92" name="Google Shape;92;g3e671cf6f6c_1_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0025" y="2840125"/>
            <a:ext cx="2724875" cy="272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e671cf6f6c_1_62"/>
          <p:cNvSpPr txBox="1"/>
          <p:nvPr>
            <p:ph type="title"/>
          </p:nvPr>
        </p:nvSpPr>
        <p:spPr>
          <a:xfrm>
            <a:off x="1002300" y="572650"/>
            <a:ext cx="8520600" cy="83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400"/>
              <a:t>Program Trajectory &amp; Archived Collections</a:t>
            </a:r>
            <a:endParaRPr sz="2400"/>
          </a:p>
        </p:txBody>
      </p:sp>
      <p:pic>
        <p:nvPicPr>
          <p:cNvPr descr="North/Nord Network logo against navy background with white lettering and a navigation symbol in white and red." id="99" name="Google Shape;99;g3e671cf6f6c_1_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694200" cy="1683226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0" name="Google Shape;100;g3e671cf6f6c_1_62" title="NN_Program_Trajector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4705" y="1683225"/>
            <a:ext cx="9268705" cy="509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e671cf6f6c_1_80"/>
          <p:cNvSpPr txBox="1"/>
          <p:nvPr>
            <p:ph type="title"/>
          </p:nvPr>
        </p:nvSpPr>
        <p:spPr>
          <a:xfrm>
            <a:off x="1164700" y="622400"/>
            <a:ext cx="8520600" cy="83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Program Infrastructure: Working Groups</a:t>
            </a:r>
            <a:endParaRPr/>
          </a:p>
        </p:txBody>
      </p:sp>
      <p:pic>
        <p:nvPicPr>
          <p:cNvPr descr="North/Nord Network logo against navy background with white lettering and a navigation symbol in white and red." id="107" name="Google Shape;107;g3e671cf6f6c_1_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694200" cy="1683226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08" name="Google Shape;108;g3e671cf6f6c_1_80" title="Screenshot 2026-04-30 at 2.51.47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766450"/>
            <a:ext cx="4000124" cy="3421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g3e671cf6f6c_1_80" title="Screenshot 2026-04-30 at 2.52.43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00125" y="2469775"/>
            <a:ext cx="5143873" cy="4388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e671cf6f6c_1_94"/>
          <p:cNvSpPr txBox="1"/>
          <p:nvPr>
            <p:ph type="title"/>
          </p:nvPr>
        </p:nvSpPr>
        <p:spPr>
          <a:xfrm>
            <a:off x="2547575" y="528150"/>
            <a:ext cx="6290400" cy="83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Membership &amp; Benefits</a:t>
            </a:r>
            <a:endParaRPr/>
          </a:p>
        </p:txBody>
      </p:sp>
      <p:pic>
        <p:nvPicPr>
          <p:cNvPr descr="North/Nord Network logo against navy background with white lettering and a navigation symbol in white and red." id="116" name="Google Shape;116;g3e671cf6f6c_1_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694200" cy="1683226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7" name="Google Shape;117;g3e671cf6f6c_1_94" title="ChatGPT Image May 5, 2026, 11_45_58 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1650" y="1778725"/>
            <a:ext cx="7618913" cy="5079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e671cf6f6c_1_41"/>
          <p:cNvSpPr txBox="1"/>
          <p:nvPr>
            <p:ph type="title"/>
          </p:nvPr>
        </p:nvSpPr>
        <p:spPr>
          <a:xfrm>
            <a:off x="311725" y="667900"/>
            <a:ext cx="8520600" cy="83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Collaboration with CRKN</a:t>
            </a:r>
            <a:endParaRPr/>
          </a:p>
        </p:txBody>
      </p:sp>
      <p:sp>
        <p:nvSpPr>
          <p:cNvPr id="124" name="Google Shape;124;g3e671cf6f6c_1_41"/>
          <p:cNvSpPr txBox="1"/>
          <p:nvPr>
            <p:ph idx="2" type="body"/>
          </p:nvPr>
        </p:nvSpPr>
        <p:spPr>
          <a:xfrm>
            <a:off x="700375" y="1912125"/>
            <a:ext cx="7743300" cy="401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55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Collaborative Projects with/aligned with activities of CRKN</a:t>
            </a:r>
            <a:endParaRPr b="1" sz="155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118" lvl="1" marL="914400" rtl="0" algn="l"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550"/>
              <a:buFont typeface="Arial"/>
              <a:buChar char="○"/>
            </a:pPr>
            <a:r>
              <a:rPr lang="en-CA" sz="155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Delighted to work together with CRKN on a CIHM project</a:t>
            </a:r>
            <a:endParaRPr sz="155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118" lvl="1" marL="914400" rtl="0" algn="l"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550"/>
              <a:buFont typeface="Arial"/>
              <a:buChar char="○"/>
            </a:pPr>
            <a:r>
              <a:rPr lang="en-CA" sz="155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Invitation to Retain Materials funded under Canadiana Collection Development Projects</a:t>
            </a:r>
            <a:endParaRPr sz="155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118" lvl="1" marL="914400" rtl="0" algn="l"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550"/>
              <a:buFont typeface="Arial"/>
              <a:buChar char="○"/>
            </a:pPr>
            <a:r>
              <a:rPr lang="en-CA" sz="155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Digital Alignment Shared print Roadmap - with representative from CRKN</a:t>
            </a:r>
            <a:endParaRPr sz="155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7118" lvl="1" marL="914400" rtl="0" algn="l"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550"/>
              <a:buFont typeface="Arial"/>
              <a:buChar char="○"/>
            </a:pPr>
            <a:r>
              <a:rPr lang="en-CA" sz="155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1:50k topo map project - based on collection digitized in Canadiana (McGill).</a:t>
            </a:r>
            <a:endParaRPr sz="155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g3e671cf6f6c_1_41" title="Screenshot 2026-04-30 at 3.10.34 PM.png"/>
          <p:cNvPicPr preferRelativeResize="0"/>
          <p:nvPr/>
        </p:nvPicPr>
        <p:blipFill rotWithShape="1">
          <a:blip r:embed="rId3">
            <a:alphaModFix/>
          </a:blip>
          <a:srcRect b="8028" l="7319" r="5860" t="14109"/>
          <a:stretch/>
        </p:blipFill>
        <p:spPr>
          <a:xfrm>
            <a:off x="3067775" y="4123300"/>
            <a:ext cx="3521000" cy="24513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rth/Nord Network logo against navy background with white lettering and a navigation symbol in white and red." id="126" name="Google Shape;126;g3e671cf6f6c_1_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694200" cy="1683226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db4b56e79c_0_8"/>
          <p:cNvSpPr txBox="1"/>
          <p:nvPr>
            <p:ph type="title"/>
          </p:nvPr>
        </p:nvSpPr>
        <p:spPr>
          <a:xfrm>
            <a:off x="311725" y="667900"/>
            <a:ext cx="8520600" cy="83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Collaboration with CRKN</a:t>
            </a:r>
            <a:endParaRPr/>
          </a:p>
        </p:txBody>
      </p:sp>
      <p:pic>
        <p:nvPicPr>
          <p:cNvPr id="133" name="Google Shape;133;g3db4b56e79c_0_8" title="ChatGPT Image May 5, 2026, 11_33_24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750" y="1713325"/>
            <a:ext cx="7580552" cy="50537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orth/Nord Network logo against navy background with white lettering and a navigation symbol in white and red." id="134" name="Google Shape;134;g3db4b56e79c_0_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694200" cy="1683226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e671cf6f6c_1_24"/>
          <p:cNvSpPr txBox="1"/>
          <p:nvPr>
            <p:ph type="title"/>
          </p:nvPr>
        </p:nvSpPr>
        <p:spPr>
          <a:xfrm>
            <a:off x="311700" y="237600"/>
            <a:ext cx="8520600" cy="83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CA" sz="1920"/>
              <a:t>Regional Shared Print Programs in Canada: </a:t>
            </a:r>
            <a:br>
              <a:rPr lang="en-CA" sz="1920"/>
            </a:br>
            <a:br>
              <a:rPr lang="en-CA" sz="1920"/>
            </a:br>
            <a:r>
              <a:rPr i="1" lang="en-CA" sz="1720"/>
              <a:t>Preserving Canada’s physical collections is now a shared national responsibility, ensuring long-term access, sustainability, and resilience</a:t>
            </a:r>
            <a:endParaRPr i="1" sz="1720"/>
          </a:p>
        </p:txBody>
      </p:sp>
      <p:sp>
        <p:nvSpPr>
          <p:cNvPr id="141" name="Google Shape;141;g3e671cf6f6c_1_24"/>
          <p:cNvSpPr txBox="1"/>
          <p:nvPr>
            <p:ph idx="1" type="body"/>
          </p:nvPr>
        </p:nvSpPr>
        <p:spPr>
          <a:xfrm>
            <a:off x="311725" y="2007600"/>
            <a:ext cx="4311600" cy="48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COPPUL Shared Print Archive Network (SPAN)</a:t>
            </a:r>
            <a:br>
              <a:rPr lang="en-CA" sz="2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2100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043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28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Established in 2012</a:t>
            </a:r>
            <a:endParaRPr sz="1428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043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28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23 member libraries across MB, SK, AB &amp; BC</a:t>
            </a:r>
            <a:endParaRPr sz="1428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043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28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Over 1.4 million retentions incl monographs, serials and maps</a:t>
            </a:r>
            <a:endParaRPr sz="1428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28">
              <a:solidFill>
                <a:srgbClr val="1C305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28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Keep@Downsview</a:t>
            </a:r>
            <a:endParaRPr b="1" sz="1900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3706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65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Established in 2014</a:t>
            </a:r>
            <a:endParaRPr sz="1465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3706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65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5 members + 1 associate member</a:t>
            </a:r>
            <a:endParaRPr sz="1465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3706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65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Facility-based shared print program that operates out of UTL@Downsview</a:t>
            </a:r>
            <a:endParaRPr sz="1465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3706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65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Over 200,00 items in our shared collection</a:t>
            </a:r>
            <a:endParaRPr sz="1465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5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36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5942"/>
              <a:buFont typeface="Arial"/>
              <a:buNone/>
            </a:pPr>
            <a:r>
              <a:rPr b="1" lang="en-CA" sz="1971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Programme de conservation partagée des collections imprimées / </a:t>
            </a:r>
            <a:endParaRPr b="1" sz="1971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5942"/>
              <a:buFont typeface="Arial"/>
              <a:buNone/>
            </a:pPr>
            <a:r>
              <a:rPr b="1" lang="en-CA" sz="1971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Shared Print Preservation Program</a:t>
            </a:r>
            <a:endParaRPr b="1" sz="1971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083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Established in 2021</a:t>
            </a:r>
            <a:endParaRPr sz="1400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083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15 French, 3 English universities</a:t>
            </a:r>
            <a:endParaRPr sz="1400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083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Circulating print books: 1,910,000 titles</a:t>
            </a:r>
            <a:endParaRPr sz="1400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083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Canadian serials: 27,909 titles</a:t>
            </a:r>
            <a:endParaRPr sz="1400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083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ct val="100000"/>
              <a:buFont typeface="Arial"/>
              <a:buChar char="●"/>
            </a:pPr>
            <a:r>
              <a:rPr lang="en-CA" sz="1400">
                <a:solidFill>
                  <a:srgbClr val="0A0A0A"/>
                </a:solidFill>
                <a:latin typeface="Arial"/>
                <a:ea typeface="Arial"/>
                <a:cs typeface="Arial"/>
                <a:sym typeface="Arial"/>
              </a:rPr>
              <a:t>Distributed model: each institution retains items in their own collections</a:t>
            </a:r>
            <a:endParaRPr sz="1400">
              <a:solidFill>
                <a:srgbClr val="0A0A0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083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ct val="100000"/>
              <a:buFont typeface="Arial"/>
              <a:buChar char="○"/>
            </a:pPr>
            <a:r>
              <a:rPr b="1" lang="en-CA" sz="14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Link to upcoming webinar on May 29th on the right:</a:t>
            </a:r>
            <a:endParaRPr b="1" sz="14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g3e671cf6f6c_1_24" title="COPPUL_Horz_CMYK_Blue&amp;Yellow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1807375"/>
            <a:ext cx="2950275" cy="118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g3e671cf6f6c_1_24" title="pbuq_logo_long_blanc.png"/>
          <p:cNvPicPr preferRelativeResize="0"/>
          <p:nvPr/>
        </p:nvPicPr>
        <p:blipFill rotWithShape="1">
          <a:blip r:embed="rId4">
            <a:alphaModFix/>
          </a:blip>
          <a:srcRect b="1147" l="0" r="77832" t="0"/>
          <a:stretch/>
        </p:blipFill>
        <p:spPr>
          <a:xfrm>
            <a:off x="5044877" y="4532750"/>
            <a:ext cx="1243136" cy="1180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g3e671cf6f6c_1_24" title="Screenshot 2025-05-23 at 10.42.04 AM.png"/>
          <p:cNvPicPr preferRelativeResize="0"/>
          <p:nvPr/>
        </p:nvPicPr>
        <p:blipFill rotWithShape="1">
          <a:blip r:embed="rId5">
            <a:alphaModFix/>
          </a:blip>
          <a:srcRect b="14354" l="0" r="0" t="0"/>
          <a:stretch/>
        </p:blipFill>
        <p:spPr>
          <a:xfrm>
            <a:off x="4832425" y="3429012"/>
            <a:ext cx="3999901" cy="83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g3e671cf6f6c_1_24" title="pbuq_symbole_foret.png"/>
          <p:cNvPicPr preferRelativeResize="0"/>
          <p:nvPr/>
        </p:nvPicPr>
        <p:blipFill rotWithShape="1">
          <a:blip r:embed="rId6">
            <a:alphaModFix/>
          </a:blip>
          <a:srcRect b="0" l="1362" r="1352" t="0"/>
          <a:stretch/>
        </p:blipFill>
        <p:spPr>
          <a:xfrm>
            <a:off x="4929525" y="4960825"/>
            <a:ext cx="947205" cy="899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g3e671cf6f6c_1_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20888" y="4477462"/>
            <a:ext cx="2292590" cy="22925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b93ef7d8fe_3_56"/>
          <p:cNvSpPr txBox="1"/>
          <p:nvPr>
            <p:ph idx="1" type="body"/>
          </p:nvPr>
        </p:nvSpPr>
        <p:spPr>
          <a:xfrm>
            <a:off x="4805550" y="1851750"/>
            <a:ext cx="4170000" cy="44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b="1"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Challenges</a:t>
            </a:r>
            <a:endParaRPr b="1"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400"/>
              <a:buChar char="●"/>
            </a:pPr>
            <a:r>
              <a:rPr b="1"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Metadata:</a:t>
            </a:r>
            <a:r>
              <a:rPr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 regardless of whether we rely on GreenGlass or develop inhouse collection analysis solutions, inconsistent metadata will continue to cause issues when de-duplicating records and working with collections.</a:t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400"/>
              <a:buChar char="●"/>
            </a:pPr>
            <a:r>
              <a:rPr b="1"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Capacity:</a:t>
            </a:r>
            <a:r>
              <a:rPr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 aligning long-term retention commitments with evolving member priorities and capacity constraints.</a:t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400"/>
              <a:buChar char="●"/>
            </a:pPr>
            <a:r>
              <a:rPr b="1"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Sustainability:</a:t>
            </a:r>
            <a:r>
              <a:rPr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 securing sustainable funding and staffing models that support shared print work into the future.</a:t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g3b93ef7d8fe_3_56"/>
          <p:cNvSpPr txBox="1"/>
          <p:nvPr>
            <p:ph idx="2" type="body"/>
          </p:nvPr>
        </p:nvSpPr>
        <p:spPr>
          <a:xfrm>
            <a:off x="0" y="1851750"/>
            <a:ext cx="4721700" cy="44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b="1"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Opportunities</a:t>
            </a:r>
            <a:endParaRPr b="1"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b="1"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400"/>
              <a:buFont typeface="Arial"/>
              <a:buChar char="●"/>
            </a:pPr>
            <a:r>
              <a:rPr b="1"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Expand</a:t>
            </a:r>
            <a:r>
              <a:rPr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 the scope of shared “print” by experimenting with new formats and embedding one to two persistent library challenges into each project, generating solutions that benefit the collective.</a:t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400"/>
              <a:buFont typeface="Arial"/>
              <a:buChar char="●"/>
            </a:pPr>
            <a:r>
              <a:rPr b="1"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Build </a:t>
            </a:r>
            <a:r>
              <a:rPr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on work developed by partner organizations, enabling the ongoing refinement and scaling of effective solutions and workflows.</a:t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400"/>
              <a:buFont typeface="Arial"/>
              <a:buChar char="●"/>
            </a:pPr>
            <a:r>
              <a:rPr b="1"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Connect </a:t>
            </a:r>
            <a:r>
              <a:rPr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areas of shared need, foster collaboration, and open these conversations at a national scale.</a:t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2E5A"/>
              </a:buClr>
              <a:buSzPts val="1400"/>
              <a:buFont typeface="Arial"/>
              <a:buChar char="●"/>
            </a:pPr>
            <a:r>
              <a:rPr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Work towards </a:t>
            </a:r>
            <a:r>
              <a:rPr b="1"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alignment of digital and print </a:t>
            </a:r>
            <a:r>
              <a:rPr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as well as </a:t>
            </a:r>
            <a:r>
              <a:rPr b="1" lang="en-CA" sz="1400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culturally sensitive approaches.</a:t>
            </a:r>
            <a:endParaRPr b="1" sz="1400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rth/Nord Network logo against navy background with white lettering and a navigation symbol in white and red." id="154" name="Google Shape;154;g3b93ef7d8fe_3_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694200" cy="1683226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5" name="Google Shape;155;g3b93ef7d8fe_3_56"/>
          <p:cNvSpPr txBox="1"/>
          <p:nvPr/>
        </p:nvSpPr>
        <p:spPr>
          <a:xfrm>
            <a:off x="3355075" y="533813"/>
            <a:ext cx="5151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CA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Opportunities &amp; </a:t>
            </a:r>
            <a:r>
              <a:rPr b="0" i="0" lang="en-CA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Challenges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5cf573c71a_3_33"/>
          <p:cNvSpPr txBox="1"/>
          <p:nvPr>
            <p:ph type="ctrTitle"/>
          </p:nvPr>
        </p:nvSpPr>
        <p:spPr>
          <a:xfrm>
            <a:off x="693675" y="1719000"/>
            <a:ext cx="4995300" cy="11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CA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Thank you!</a:t>
            </a:r>
            <a:endParaRPr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80502"/>
              <a:buNone/>
            </a:pPr>
            <a:r>
              <a:rPr lang="en-CA" sz="1994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Katya Pereyaslavska, Coordinator, North/Nord</a:t>
            </a:r>
            <a:endParaRPr sz="1994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80502"/>
              <a:buNone/>
            </a:pPr>
            <a:r>
              <a:t/>
            </a:r>
            <a:endParaRPr sz="1994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80502"/>
              <a:buNone/>
            </a:pPr>
            <a:r>
              <a:rPr lang="en-CA" sz="1994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kpereyaslavska@coppul.ca</a:t>
            </a:r>
            <a:r>
              <a:rPr lang="en-CA" sz="1994">
                <a:solidFill>
                  <a:srgbClr val="192E5A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994">
              <a:solidFill>
                <a:srgbClr val="192E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North/Nord Network logo against navy background with white lettering and a navigation symbol in white and red." id="162" name="Google Shape;162;g35cf573c71a_3_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89050" y="4307625"/>
            <a:ext cx="2302401" cy="2287476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2010-02-26T18:49:55Z</dcterms:created>
  <dc:creator>Elizabeth Hayden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0x01010073180ED3FD598C43A09929F11264A7D0</vt:lpwstr>
  </property>
</Properties>
</file>