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Tv9S0ojst9IqoLF7ctqheYNKF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erriweather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94612" y="251520"/>
            <a:ext cx="2862064" cy="214654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94612" y="2483768"/>
            <a:ext cx="6230732" cy="612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cf573c71a_3_0:notes"/>
          <p:cNvSpPr txBox="1"/>
          <p:nvPr>
            <p:ph idx="1" type="body"/>
          </p:nvPr>
        </p:nvSpPr>
        <p:spPr>
          <a:xfrm>
            <a:off x="294612" y="2483768"/>
            <a:ext cx="6230700" cy="61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g35cf573c71a_3_0:notes"/>
          <p:cNvSpPr/>
          <p:nvPr>
            <p:ph idx="2" type="sldImg"/>
          </p:nvPr>
        </p:nvSpPr>
        <p:spPr>
          <a:xfrm>
            <a:off x="294612" y="251520"/>
            <a:ext cx="2862000" cy="214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bd66aa3b4_1_214:notes"/>
          <p:cNvSpPr/>
          <p:nvPr>
            <p:ph idx="2" type="sldImg"/>
          </p:nvPr>
        </p:nvSpPr>
        <p:spPr>
          <a:xfrm>
            <a:off x="294612" y="251520"/>
            <a:ext cx="2862000" cy="214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g35bd66aa3b4_1_214:notes"/>
          <p:cNvSpPr txBox="1"/>
          <p:nvPr>
            <p:ph idx="1" type="body"/>
          </p:nvPr>
        </p:nvSpPr>
        <p:spPr>
          <a:xfrm>
            <a:off x="294612" y="2483768"/>
            <a:ext cx="6230700" cy="61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g35bd66aa3b4_1_2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8229af58b_0_56:notes"/>
          <p:cNvSpPr/>
          <p:nvPr>
            <p:ph idx="2" type="sldImg"/>
          </p:nvPr>
        </p:nvSpPr>
        <p:spPr>
          <a:xfrm>
            <a:off x="294612" y="251520"/>
            <a:ext cx="2862000" cy="214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g3d8229af58b_0_56:notes"/>
          <p:cNvSpPr txBox="1"/>
          <p:nvPr>
            <p:ph idx="1" type="body"/>
          </p:nvPr>
        </p:nvSpPr>
        <p:spPr>
          <a:xfrm>
            <a:off x="294612" y="2483768"/>
            <a:ext cx="6230700" cy="61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g3d8229af58b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8229af58b_0_26:notes"/>
          <p:cNvSpPr/>
          <p:nvPr>
            <p:ph idx="2" type="sldImg"/>
          </p:nvPr>
        </p:nvSpPr>
        <p:spPr>
          <a:xfrm>
            <a:off x="294612" y="251520"/>
            <a:ext cx="2862000" cy="214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6" name="Google Shape;96;g3d8229af58b_0_26:notes"/>
          <p:cNvSpPr txBox="1"/>
          <p:nvPr>
            <p:ph idx="1" type="body"/>
          </p:nvPr>
        </p:nvSpPr>
        <p:spPr>
          <a:xfrm>
            <a:off x="294612" y="2483768"/>
            <a:ext cx="6230700" cy="61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g3d8229af58b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8229af58b_0_47:notes"/>
          <p:cNvSpPr/>
          <p:nvPr>
            <p:ph idx="2" type="sldImg"/>
          </p:nvPr>
        </p:nvSpPr>
        <p:spPr>
          <a:xfrm>
            <a:off x="294612" y="251520"/>
            <a:ext cx="2862000" cy="214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d8229af58b_0_47:notes"/>
          <p:cNvSpPr txBox="1"/>
          <p:nvPr>
            <p:ph idx="1" type="body"/>
          </p:nvPr>
        </p:nvSpPr>
        <p:spPr>
          <a:xfrm>
            <a:off x="294612" y="2483768"/>
            <a:ext cx="6230700" cy="612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3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d8229af58b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d8229af58b_0_35:notes"/>
          <p:cNvSpPr/>
          <p:nvPr>
            <p:ph idx="2" type="sldImg"/>
          </p:nvPr>
        </p:nvSpPr>
        <p:spPr>
          <a:xfrm>
            <a:off x="294612" y="251520"/>
            <a:ext cx="2862000" cy="214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" name="Google Shape;110;g3d8229af58b_0_35:notes"/>
          <p:cNvSpPr txBox="1"/>
          <p:nvPr>
            <p:ph idx="1" type="body"/>
          </p:nvPr>
        </p:nvSpPr>
        <p:spPr>
          <a:xfrm>
            <a:off x="294612" y="2483768"/>
            <a:ext cx="6230700" cy="61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3d8229af58b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8229af58b_0_15:notes"/>
          <p:cNvSpPr/>
          <p:nvPr>
            <p:ph idx="2" type="sldImg"/>
          </p:nvPr>
        </p:nvSpPr>
        <p:spPr>
          <a:xfrm>
            <a:off x="294612" y="251520"/>
            <a:ext cx="2862000" cy="214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8229af58b_0_15:notes"/>
          <p:cNvSpPr txBox="1"/>
          <p:nvPr>
            <p:ph idx="1" type="body"/>
          </p:nvPr>
        </p:nvSpPr>
        <p:spPr>
          <a:xfrm>
            <a:off x="294612" y="2483768"/>
            <a:ext cx="6230700" cy="612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3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d8229af58b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35d16020835_2_60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" name="Google Shape;12;g35d16020835_2_60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g35d16020835_2_60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Google Shape;14;g35d16020835_2_6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d16020835_2_101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35d16020835_2_101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5" name="Google Shape;55;g35d16020835_2_10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d16020835_2_105"/>
          <p:cNvSpPr txBox="1"/>
          <p:nvPr>
            <p:ph hasCustomPrompt="1"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g35d16020835_2_105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" name="Google Shape;59;g35d16020835_2_10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16020835_2_10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d16020835_2_112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g35d16020835_2_112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g35d16020835_2_1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6" name="Google Shape;66;g35d16020835_2_112"/>
          <p:cNvSpPr/>
          <p:nvPr/>
        </p:nvSpPr>
        <p:spPr>
          <a:xfrm>
            <a:off x="-6643" y="5768214"/>
            <a:ext cx="9150600" cy="88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b="0" i="0" lang="en-CA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5d16020835_2_9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35d16020835_2_95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g35d16020835_2_95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9" name="Google Shape;19;g35d16020835_2_95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" name="Google Shape;20;g35d16020835_2_9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5d16020835_2_77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35d16020835_2_77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g35d16020835_2_77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g35d16020835_2_77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6" name="Google Shape;26;g35d16020835_2_7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5d16020835_2_65"/>
          <p:cNvSpPr/>
          <p:nvPr/>
        </p:nvSpPr>
        <p:spPr>
          <a:xfrm>
            <a:off x="0" y="64132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0" name="Google Shape;30;g35d16020835_2_65"/>
          <p:cNvSpPr/>
          <p:nvPr/>
        </p:nvSpPr>
        <p:spPr>
          <a:xfrm>
            <a:off x="0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1" name="Google Shape;31;g35d16020835_2_65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" name="Google Shape;32;g35d16020835_2_6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5d16020835_2_70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35d16020835_2_70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6" name="Google Shape;36;g35d16020835_2_70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7" name="Google Shape;37;g35d16020835_2_70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g35d16020835_2_70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g35d16020835_2_7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d16020835_2_83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35d16020835_2_83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g35d16020835_2_8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d16020835_2_8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35d16020835_2_87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g35d16020835_2_87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g35d16020835_2_8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d16020835_2_92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1" name="Google Shape;51;g35d16020835_2_9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g35d16020835_2_5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g35d16020835_2_5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" name="Google Shape;9;g35d16020835_2_5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northnordsharedprint.ca/" TargetMode="External"/><Relationship Id="rId5" Type="http://schemas.openxmlformats.org/officeDocument/2006/relationships/hyperlink" Target="https://northnordsharedprint.ca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northnordsharedprint.ca/" TargetMode="External"/><Relationship Id="rId5" Type="http://schemas.openxmlformats.org/officeDocument/2006/relationships/hyperlink" Target="https://northnordsharedprint.c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hyperlink" Target="https://ftp.maps.canada.ca/pub/nrcan_rncan/vector/index/html/geospatial_product_index_en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northnordsharedprint.ca/" TargetMode="External"/><Relationship Id="rId5" Type="http://schemas.openxmlformats.org/officeDocument/2006/relationships/hyperlink" Target="https://northnordsharedprint.ca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rth/Nord Network logo against navy background with white lettering and a navigation symbol in white and red." id="71" name="Google Shape;71;g35cf573c71a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0700" y="135700"/>
            <a:ext cx="2025050" cy="20118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5cf573c71a_3_0"/>
          <p:cNvSpPr txBox="1"/>
          <p:nvPr/>
        </p:nvSpPr>
        <p:spPr>
          <a:xfrm>
            <a:off x="79675" y="6016325"/>
            <a:ext cx="296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CA" sz="1000" u="none" cap="none" strike="noStrike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North: the Canadian Shared Print Network/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CA" sz="1000" u="none" cap="none" strike="noStrike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Nord: Réseau canadien de conservation partagée des documents imprimés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35cf573c71a_3_0"/>
          <p:cNvSpPr txBox="1"/>
          <p:nvPr>
            <p:ph type="ctrTitle"/>
          </p:nvPr>
        </p:nvSpPr>
        <p:spPr>
          <a:xfrm>
            <a:off x="182900" y="969150"/>
            <a:ext cx="6337800" cy="20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CA" sz="4000">
                <a:solidFill>
                  <a:srgbClr val="000000"/>
                </a:solidFill>
              </a:rPr>
              <a:t>North/Nord National Topographic Series Maps Project</a:t>
            </a:r>
            <a:endParaRPr sz="2650">
              <a:solidFill>
                <a:srgbClr val="000000"/>
              </a:solidFill>
            </a:endParaRPr>
          </a:p>
        </p:txBody>
      </p:sp>
      <p:sp>
        <p:nvSpPr>
          <p:cNvPr id="74" name="Google Shape;74;g35cf573c71a_3_0"/>
          <p:cNvSpPr txBox="1"/>
          <p:nvPr>
            <p:ph idx="1" type="subTitle"/>
          </p:nvPr>
        </p:nvSpPr>
        <p:spPr>
          <a:xfrm>
            <a:off x="4703150" y="5032022"/>
            <a:ext cx="42426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</a:rPr>
              <a:t>Francine Berish, Queen’s</a:t>
            </a:r>
            <a:endParaRPr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</a:rPr>
              <a:t>Nick Field, U of T</a:t>
            </a:r>
            <a:endParaRPr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lt1"/>
                </a:solidFill>
              </a:rPr>
              <a:t>Sarah Reeser, Scholars Portal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" name="Google Shape;75;g35cf573c71a_3_0"/>
          <p:cNvSpPr txBox="1"/>
          <p:nvPr>
            <p:ph type="ctrTitle"/>
          </p:nvPr>
        </p:nvSpPr>
        <p:spPr>
          <a:xfrm>
            <a:off x="182900" y="3309925"/>
            <a:ext cx="6337800" cy="1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CA" sz="2400"/>
              <a:t>OCUL-GEO</a:t>
            </a:r>
            <a:r>
              <a:rPr lang="en-CA" sz="2400"/>
              <a:t> Update</a:t>
            </a:r>
            <a:br>
              <a:rPr lang="en-CA" sz="2400"/>
            </a:br>
            <a:r>
              <a:rPr lang="en-CA" sz="2400"/>
              <a:t>April 24, 2026</a:t>
            </a:r>
            <a:endParaRPr sz="118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bd66aa3b4_1_214"/>
          <p:cNvSpPr txBox="1"/>
          <p:nvPr>
            <p:ph type="title"/>
          </p:nvPr>
        </p:nvSpPr>
        <p:spPr>
          <a:xfrm>
            <a:off x="146125" y="271250"/>
            <a:ext cx="8778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CA"/>
              <a:t>The Vision for Shared Collections Across North America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800"/>
              <a:buNone/>
            </a:pPr>
            <a:r>
              <a:t/>
            </a:r>
            <a:endParaRPr sz="191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2800"/>
              <a:buNone/>
            </a:pPr>
            <a:r>
              <a:t/>
            </a:r>
            <a:endParaRPr sz="191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2218"/>
              <a:buNone/>
            </a:pPr>
            <a:r>
              <a:t/>
            </a:r>
            <a:endParaRPr sz="1466"/>
          </a:p>
        </p:txBody>
      </p:sp>
      <p:sp>
        <p:nvSpPr>
          <p:cNvPr id="82" name="Google Shape;82;g35bd66aa3b4_1_214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CA">
                <a:solidFill>
                  <a:srgbClr val="192E5A"/>
                </a:solidFill>
              </a:rPr>
              <a:t>Mission</a:t>
            </a:r>
            <a:endParaRPr>
              <a:solidFill>
                <a:srgbClr val="192E5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CA">
                <a:solidFill>
                  <a:srgbClr val="192E5A"/>
                </a:solidFill>
              </a:rPr>
              <a:t>This project seeks to improve access to, visibility of, and long-term stewardship for three complete sets of the </a:t>
            </a:r>
            <a:r>
              <a:rPr b="1" lang="en-CA">
                <a:solidFill>
                  <a:srgbClr val="192E5A"/>
                </a:solidFill>
              </a:rPr>
              <a:t>National Topographic Series (NTS)</a:t>
            </a:r>
            <a:r>
              <a:rPr lang="en-CA">
                <a:solidFill>
                  <a:srgbClr val="192E5A"/>
                </a:solidFill>
              </a:rPr>
              <a:t> 1:50,000 scale maps, covering print editions produced between the 1950s and 2012.</a:t>
            </a:r>
            <a:endParaRPr/>
          </a:p>
        </p:txBody>
      </p:sp>
      <p:sp>
        <p:nvSpPr>
          <p:cNvPr id="83" name="Google Shape;83;g35bd66aa3b4_1_214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rgbClr val="192E5A"/>
                </a:solidFill>
              </a:rPr>
              <a:t>Goals</a:t>
            </a:r>
            <a:endParaRPr>
              <a:solidFill>
                <a:srgbClr val="192E5A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5A"/>
              </a:buClr>
              <a:buSzPts val="1300"/>
              <a:buChar char="●"/>
            </a:pPr>
            <a:r>
              <a:rPr lang="en-CA">
                <a:solidFill>
                  <a:srgbClr val="192E5A"/>
                </a:solidFill>
              </a:rPr>
              <a:t>Preservation commitments from three institutions to hold these materials until 2050</a:t>
            </a:r>
            <a:endParaRPr>
              <a:solidFill>
                <a:srgbClr val="192E5A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5A"/>
              </a:buClr>
              <a:buSzPts val="1300"/>
              <a:buChar char="●"/>
            </a:pPr>
            <a:r>
              <a:rPr lang="en-CA">
                <a:solidFill>
                  <a:srgbClr val="192E5A"/>
                </a:solidFill>
              </a:rPr>
              <a:t>Shared inventory of NTS 1:50k sheet holdings, tracking which institutions have which sheets, accounting for edition number and gridded/ungridded</a:t>
            </a:r>
            <a:endParaRPr>
              <a:solidFill>
                <a:srgbClr val="192E5A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5A"/>
              </a:buClr>
              <a:buSzPts val="1300"/>
              <a:buChar char="●"/>
            </a:pPr>
            <a:r>
              <a:rPr lang="en-CA">
                <a:solidFill>
                  <a:srgbClr val="192E5A"/>
                </a:solidFill>
              </a:rPr>
              <a:t>Identify and preserve rare sheets</a:t>
            </a:r>
            <a:endParaRPr>
              <a:solidFill>
                <a:srgbClr val="192E5A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5A"/>
              </a:buClr>
              <a:buSzPts val="1300"/>
              <a:buChar char="●"/>
            </a:pPr>
            <a:r>
              <a:rPr lang="en-CA">
                <a:solidFill>
                  <a:srgbClr val="192E5A"/>
                </a:solidFill>
              </a:rPr>
              <a:t>If possible, to digitize some sheets and upload to Canadiana</a:t>
            </a:r>
            <a:endParaRPr>
              <a:solidFill>
                <a:srgbClr val="192E5A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5A"/>
              </a:buClr>
              <a:buSzPts val="1300"/>
              <a:buChar char="●"/>
            </a:pPr>
            <a:r>
              <a:rPr lang="en-CA">
                <a:solidFill>
                  <a:srgbClr val="192E5A"/>
                </a:solidFill>
              </a:rPr>
              <a:t>Secondarily, to gather NRCan catalogues and other materials as they pertain to the publication of NTS 1:50k sheets</a:t>
            </a:r>
            <a:endParaRPr>
              <a:solidFill>
                <a:srgbClr val="192E5A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2E5A"/>
              </a:solidFill>
            </a:endParaRPr>
          </a:p>
        </p:txBody>
      </p:sp>
      <p:pic>
        <p:nvPicPr>
          <p:cNvPr descr="North/Nord Network logo against navy background with white lettering and a navigation symbol in white and red." id="84" name="Google Shape;84;g35bd66aa3b4_1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650" y="5156600"/>
            <a:ext cx="1617951" cy="16074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35bd66aa3b4_1_214"/>
          <p:cNvSpPr txBox="1"/>
          <p:nvPr/>
        </p:nvSpPr>
        <p:spPr>
          <a:xfrm>
            <a:off x="1847600" y="5903700"/>
            <a:ext cx="1998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CA" sz="1000" u="none" cap="none" strike="noStrike">
                <a:solidFill>
                  <a:srgbClr val="192E5A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North: the Canadian Shared Print Network/ </a:t>
            </a:r>
            <a:endParaRPr b="0" i="0" sz="1400" u="none" cap="none" strike="noStrike">
              <a:solidFill>
                <a:srgbClr val="192E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CA" sz="1000" u="none" cap="none" strike="noStrike">
                <a:solidFill>
                  <a:srgbClr val="192E5A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Nord: Réseau canadien de conservation partagée des documents imprimés</a:t>
            </a:r>
            <a:endParaRPr b="1" i="0" sz="1100" u="none" cap="none" strike="noStrike">
              <a:solidFill>
                <a:srgbClr val="192E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8229af58b_0_56"/>
          <p:cNvSpPr txBox="1"/>
          <p:nvPr>
            <p:ph type="title"/>
          </p:nvPr>
        </p:nvSpPr>
        <p:spPr>
          <a:xfrm>
            <a:off x="102000" y="96400"/>
            <a:ext cx="3704400" cy="27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-CA"/>
              <a:t>Progress &amp; Methods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t/>
            </a:r>
            <a:endParaRPr sz="191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t/>
            </a:r>
            <a:endParaRPr sz="191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t/>
            </a:r>
            <a:endParaRPr sz="1466"/>
          </a:p>
        </p:txBody>
      </p:sp>
      <p:sp>
        <p:nvSpPr>
          <p:cNvPr id="92" name="Google Shape;92;g3d8229af58b_0_56"/>
          <p:cNvSpPr txBox="1"/>
          <p:nvPr>
            <p:ph idx="2" type="body"/>
          </p:nvPr>
        </p:nvSpPr>
        <p:spPr>
          <a:xfrm>
            <a:off x="4918950" y="667900"/>
            <a:ext cx="3914100" cy="57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CA" sz="1400">
                <a:solidFill>
                  <a:schemeClr val="dk1"/>
                </a:solidFill>
              </a:rPr>
              <a:t>Late 2025: North/Nord Steering Committee approves the formation of this project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CA" sz="1400">
                <a:solidFill>
                  <a:schemeClr val="dk1"/>
                </a:solidFill>
              </a:rPr>
              <a:t>January 2026: group forms with representation from several academic libraries across Canada, plus NRCan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CA" sz="1400">
                <a:solidFill>
                  <a:schemeClr val="dk1"/>
                </a:solidFill>
              </a:rPr>
              <a:t>January 2026: Several OCUL-GEO colleagues respond to our call for inventories (thank you!)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CA" sz="1400">
                <a:solidFill>
                  <a:schemeClr val="dk1"/>
                </a:solidFill>
              </a:rPr>
              <a:t>February: work begins on the master inventory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CA" sz="1400">
                <a:solidFill>
                  <a:schemeClr val="dk1"/>
                </a:solidFill>
              </a:rPr>
              <a:t>March: 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CA" sz="1400">
                <a:solidFill>
                  <a:schemeClr val="dk1"/>
                </a:solidFill>
              </a:rPr>
              <a:t>Members begin compiling catalogues of these maps (see next slide)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CA" sz="1400">
                <a:solidFill>
                  <a:schemeClr val="dk1"/>
                </a:solidFill>
              </a:rPr>
              <a:t>Sarah Reeser visualizes holdings by NTS zone (see following slide)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93" name="Google Shape;93;g3d8229af58b_0_56" title="MapList_Metho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150" y="2655462"/>
            <a:ext cx="4614149" cy="32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3d8229af58b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25" y="1112900"/>
            <a:ext cx="4076425" cy="52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d8229af58b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912" y="1112901"/>
            <a:ext cx="4317964" cy="52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Canada, showing NTS zones with identified map holdings" id="106" name="Google Shape;106;g3d8229af58b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613" y="0"/>
            <a:ext cx="7178777" cy="58105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7" name="Google Shape;107;g3d8229af58b_0_47"/>
          <p:cNvSpPr txBox="1"/>
          <p:nvPr/>
        </p:nvSpPr>
        <p:spPr>
          <a:xfrm>
            <a:off x="982725" y="6148600"/>
            <a:ext cx="71787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Information on zones with sheets likely to exist/likely without map sheets comes from NRCan’s </a:t>
            </a:r>
            <a:r>
              <a:rPr lang="en-CA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GeoGratis Spatial Product Index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8229af58b_0_35"/>
          <p:cNvSpPr txBox="1"/>
          <p:nvPr>
            <p:ph type="title"/>
          </p:nvPr>
        </p:nvSpPr>
        <p:spPr>
          <a:xfrm>
            <a:off x="146125" y="271250"/>
            <a:ext cx="8778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-CA"/>
              <a:t>Next</a:t>
            </a:r>
            <a:r>
              <a:rPr lang="en-CA"/>
              <a:t> Steps</a:t>
            </a:r>
            <a:endParaRPr sz="1466"/>
          </a:p>
        </p:txBody>
      </p:sp>
      <p:sp>
        <p:nvSpPr>
          <p:cNvPr id="114" name="Google Shape;114;g3d8229af58b_0_35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CA">
                <a:solidFill>
                  <a:srgbClr val="192E5A"/>
                </a:solidFill>
              </a:rPr>
              <a:t>Immediate objectives</a:t>
            </a:r>
            <a:endParaRPr>
              <a:solidFill>
                <a:srgbClr val="192E5A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92E5A"/>
              </a:buClr>
              <a:buSzPts val="1300"/>
              <a:buChar char="●"/>
            </a:pPr>
            <a:r>
              <a:rPr lang="en-CA">
                <a:solidFill>
                  <a:srgbClr val="192E5A"/>
                </a:solidFill>
              </a:rPr>
              <a:t>Gather additional inventories and catalogues</a:t>
            </a:r>
            <a:endParaRPr>
              <a:solidFill>
                <a:srgbClr val="192E5A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5A"/>
              </a:buClr>
              <a:buSzPts val="1300"/>
              <a:buChar char="●"/>
            </a:pPr>
            <a:r>
              <a:rPr lang="en-CA">
                <a:solidFill>
                  <a:srgbClr val="192E5A"/>
                </a:solidFill>
              </a:rPr>
              <a:t>Finalize the master inventory</a:t>
            </a:r>
            <a:endParaRPr>
              <a:solidFill>
                <a:srgbClr val="192E5A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5A"/>
              </a:buClr>
              <a:buSzPts val="1300"/>
              <a:buChar char="●"/>
            </a:pPr>
            <a:r>
              <a:rPr lang="en-CA">
                <a:solidFill>
                  <a:srgbClr val="192E5A"/>
                </a:solidFill>
              </a:rPr>
              <a:t>Some universities to update or begin local inventories</a:t>
            </a:r>
            <a:endParaRPr>
              <a:solidFill>
                <a:srgbClr val="192E5A"/>
              </a:solidFill>
            </a:endParaRPr>
          </a:p>
        </p:txBody>
      </p:sp>
      <p:sp>
        <p:nvSpPr>
          <p:cNvPr id="115" name="Google Shape;115;g3d8229af58b_0_35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rgbClr val="192E5A"/>
                </a:solidFill>
              </a:rPr>
              <a:t>Questions</a:t>
            </a:r>
            <a:endParaRPr>
              <a:solidFill>
                <a:srgbClr val="192E5A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5A"/>
              </a:buClr>
              <a:buSzPts val="1300"/>
              <a:buChar char="●"/>
            </a:pPr>
            <a:r>
              <a:rPr lang="en-CA">
                <a:solidFill>
                  <a:srgbClr val="192E5A"/>
                </a:solidFill>
              </a:rPr>
              <a:t>We are considering developing a “Stable Repositories of Map Collections” document which will highlight organizations &amp; contact details where physical collections of maps are being retained in Canada (perhaps along with a summary of what those collections include). Would this be useful for our community? </a:t>
            </a:r>
            <a:endParaRPr>
              <a:solidFill>
                <a:srgbClr val="192E5A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5A"/>
              </a:buClr>
              <a:buSzPts val="1300"/>
              <a:buChar char="●"/>
            </a:pPr>
            <a:r>
              <a:rPr lang="en-CA">
                <a:solidFill>
                  <a:srgbClr val="192E5A"/>
                </a:solidFill>
              </a:rPr>
              <a:t>Best practices around developing inventories of maps could be another output for our WG - are folks aware of resources which exist which they could recommend so that we don’t duplicate work?</a:t>
            </a:r>
            <a:endParaRPr>
              <a:solidFill>
                <a:srgbClr val="192E5A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2E5A"/>
              </a:buClr>
              <a:buSzPts val="1300"/>
              <a:buChar char="●"/>
            </a:pPr>
            <a:r>
              <a:rPr lang="en-CA">
                <a:solidFill>
                  <a:srgbClr val="192E5A"/>
                </a:solidFill>
              </a:rPr>
              <a:t>I</a:t>
            </a:r>
            <a:r>
              <a:rPr lang="en-CA">
                <a:solidFill>
                  <a:srgbClr val="192E5A"/>
                </a:solidFill>
              </a:rPr>
              <a:t>f you happen to have an inventory of NTS 1:50k sheets that you have not shared yet, could you please consider sending it to us?</a:t>
            </a:r>
            <a:endParaRPr>
              <a:solidFill>
                <a:srgbClr val="192E5A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2E5A"/>
              </a:solidFill>
            </a:endParaRPr>
          </a:p>
        </p:txBody>
      </p:sp>
      <p:pic>
        <p:nvPicPr>
          <p:cNvPr descr="North/Nord Network logo against navy background with white lettering and a navigation symbol in white and red." id="116" name="Google Shape;116;g3d8229af58b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650" y="5156600"/>
            <a:ext cx="1617951" cy="160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d8229af58b_0_35"/>
          <p:cNvSpPr txBox="1"/>
          <p:nvPr/>
        </p:nvSpPr>
        <p:spPr>
          <a:xfrm>
            <a:off x="1847600" y="5903700"/>
            <a:ext cx="1998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CA" sz="1000" u="none" cap="none" strike="noStrike">
                <a:solidFill>
                  <a:srgbClr val="192E5A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North: the Canadian Shared Print Network/ </a:t>
            </a:r>
            <a:endParaRPr b="0" i="0" sz="1400" u="none" cap="none" strike="noStrike">
              <a:solidFill>
                <a:srgbClr val="192E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CA" sz="1000" u="none" cap="none" strike="noStrike">
                <a:solidFill>
                  <a:srgbClr val="192E5A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Nord: Réseau canadien de conservation partagée des documents imprimés</a:t>
            </a:r>
            <a:endParaRPr b="1" i="0" sz="1100" u="none" cap="none" strike="noStrike">
              <a:solidFill>
                <a:srgbClr val="192E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8229af58b_0_15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Maps Working Group Membership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&amp; Contact Info</a:t>
            </a:r>
            <a:endParaRPr/>
          </a:p>
        </p:txBody>
      </p:sp>
      <p:sp>
        <p:nvSpPr>
          <p:cNvPr id="124" name="Google Shape;124;g3d8229af58b_0_15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chemeClr val="lt1"/>
                </a:solidFill>
              </a:rPr>
              <a:t>northnord_maps@coppul.ca</a:t>
            </a:r>
            <a:br>
              <a:rPr lang="en-CA" u="sng">
                <a:solidFill>
                  <a:schemeClr val="lt1"/>
                </a:solidFill>
              </a:rPr>
            </a:br>
            <a:endParaRPr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chemeClr val="lt1"/>
                </a:solidFill>
              </a:rPr>
              <a:t>https://northnordsharedprint.ca/national-topographic-series-maps/</a:t>
            </a:r>
            <a:endParaRPr u="sng">
              <a:solidFill>
                <a:schemeClr val="lt1"/>
              </a:solidFill>
            </a:endParaRPr>
          </a:p>
        </p:txBody>
      </p:sp>
      <p:sp>
        <p:nvSpPr>
          <p:cNvPr id="125" name="Google Shape;125;g3d8229af58b_0_15"/>
          <p:cNvSpPr txBox="1"/>
          <p:nvPr>
            <p:ph idx="2" type="body"/>
          </p:nvPr>
        </p:nvSpPr>
        <p:spPr>
          <a:xfrm>
            <a:off x="4879025" y="3502300"/>
            <a:ext cx="3954000" cy="26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</a:rPr>
              <a:t>Julia Guy (University of Calgary)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</a:rPr>
              <a:t>Nick Field (University of Toronto)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</a:rPr>
              <a:t>Sarah Reeser (Scholars Portal)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</a:rPr>
              <a:t>Larry Laliberte (University of Alberta)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</a:rPr>
              <a:t>Dan Duda (Memorial University)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</a:rPr>
              <a:t>Nina Takahashi (Natural Resources Canada, Vancouver)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</a:rPr>
              <a:t>Francine Berish (Queen’s University)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</a:rPr>
              <a:t>Sheldon Armstrong (UBC)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</a:rPr>
              <a:t>Katya Pereyaslavska, North/Nord (ex officio)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</a:rPr>
              <a:t>Milica Ivetic, North/Nord (ex officio)</a:t>
            </a:r>
            <a:endParaRPr sz="1400"/>
          </a:p>
        </p:txBody>
      </p:sp>
      <p:pic>
        <p:nvPicPr>
          <p:cNvPr descr="North/Nord Network logo against navy background with white lettering and a navigation symbol in white and red." id="126" name="Google Shape;126;g3d8229af58b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0700" y="135700"/>
            <a:ext cx="2025050" cy="201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d8229af58b_0_15" title="Screenshot 2026-04-24 13575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863" y="4738000"/>
            <a:ext cx="181927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2010-02-26T18:49:55Z</dcterms:created>
  <dc:creator>Elizabeth Hayden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0x01010073180ED3FD598C43A09929F11264A7D0</vt:lpwstr>
  </property>
</Properties>
</file>