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  <p:embeddedFont>
      <p:font typeface="Merriweather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0" roundtripDataSignature="AMtx7miM1PCJlW11575CA8Q+DhyNSJub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regular.fntdata"/><Relationship Id="rId21" Type="http://schemas.openxmlformats.org/officeDocument/2006/relationships/slide" Target="slides/slide16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erriweather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Merriweather-italic.fntdata"/><Relationship Id="rId27" Type="http://schemas.openxmlformats.org/officeDocument/2006/relationships/font" Target="fonts/Merriweather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erriweather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94612" y="251520"/>
            <a:ext cx="2862064" cy="214654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294612" y="2483768"/>
            <a:ext cx="6230732" cy="6120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d16020835_2_7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9" name="Google Shape;69;g35d16020835_2_7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0" name="Google Shape;70;g35d16020835_2_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b93ef7d8fe_3_0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7" name="Google Shape;77;g3b93ef7d8fe_3_0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8" name="Google Shape;78;g3b93ef7d8fe_3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ebb0ccfd7b_0_0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ebb0ccfd7b_0_0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3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3ebb0ccfd7b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e671cf6f6c_1_8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5" name="Google Shape;95;g3e671cf6f6c_1_8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6" name="Google Shape;96;g3e671cf6f6c_1_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e671cf6f6c_1_62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4" name="Google Shape;104;g3e671cf6f6c_1_62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g3e671cf6f6c_1_6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e671cf6f6c_1_80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2" name="Google Shape;112;g3e671cf6f6c_1_80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g3e671cf6f6c_1_8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e671cf6f6c_1_94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1" name="Google Shape;121;g3e671cf6f6c_1_94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g3e671cf6f6c_1_9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cb397b031_0_7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9" name="Google Shape;129;g3ecb397b031_0_7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g3ecb397b031_0_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eeb3fed13d_0_0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7" name="Google Shape;137;g3eeb3fed13d_0_0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g3eeb3fed13d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e858a602b0_1_0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6" name="Google Shape;146;g3e858a602b0_1_0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g3e858a602b0_1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db4b56e79c_0_8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5" name="Google Shape;155;g3db4b56e79c_0_8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North/Nord and CRKN operate as complementary partners within Canada’s scholarly ecosystem, each advancing distinct but aligned mandates. CRKN’s leadership in digital infrastructure, content development, and access is strengthened by North/Nord’s coordinated approach to shared print retention and physical stewardship, together supporting a more integrated and resilient national preservation strategy.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CA"/>
              <a:t>Physical library collections are the foundational preservation layer and North/Nord coordinates collaborative, long-term retention of these materials nationally. This work  intersects directly with national digitization and collection development efforts led by CRKN and Canadiana, forming a coordinated preservation ecosystem across both digital and physical domains. </a:t>
            </a:r>
            <a:endParaRPr/>
          </a:p>
        </p:txBody>
      </p:sp>
      <p:sp>
        <p:nvSpPr>
          <p:cNvPr id="156" name="Google Shape;156;g3db4b56e79c_0_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e671cf6f6c_1_24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3" name="Google Shape;163;g3e671cf6f6c_1_24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g3e671cf6f6c_1_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ecb397b031_0_0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ecb397b031_0_0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3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3ecb397b031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b93ef7d8fe_3_56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1" name="Google Shape;181;g3b93ef7d8fe_3_56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g3b93ef7d8fe_3_5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ebb0ccfd7b_0_17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ebb0ccfd7b_0_17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3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3ebb0ccfd7b_0_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5cf573c71a_3_33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7" name="Google Shape;197;g35cf573c71a_3_33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8" name="Google Shape;198;g35cf573c71a_3_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35d16020835_2_77"/>
          <p:cNvSpPr/>
          <p:nvPr/>
        </p:nvSpPr>
        <p:spPr>
          <a:xfrm>
            <a:off x="0" y="0"/>
            <a:ext cx="9144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g35d16020835_2_77"/>
          <p:cNvSpPr txBox="1"/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g35d16020835_2_77"/>
          <p:cNvSpPr txBox="1"/>
          <p:nvPr>
            <p:ph idx="1" type="body"/>
          </p:nvPr>
        </p:nvSpPr>
        <p:spPr>
          <a:xfrm>
            <a:off x="311700" y="2007600"/>
            <a:ext cx="3999900" cy="4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4" name="Google Shape;14;g35d16020835_2_77"/>
          <p:cNvSpPr txBox="1"/>
          <p:nvPr>
            <p:ph idx="2" type="body"/>
          </p:nvPr>
        </p:nvSpPr>
        <p:spPr>
          <a:xfrm>
            <a:off x="4832400" y="2007600"/>
            <a:ext cx="3999900" cy="4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5" name="Google Shape;15;g35d16020835_2_7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35d16020835_2_60"/>
          <p:cNvSpPr/>
          <p:nvPr/>
        </p:nvSpPr>
        <p:spPr>
          <a:xfrm>
            <a:off x="-125" y="0"/>
            <a:ext cx="9144250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8" name="Google Shape;18;g35d16020835_2_60"/>
          <p:cNvSpPr txBox="1"/>
          <p:nvPr>
            <p:ph type="ctrTitle"/>
          </p:nvPr>
        </p:nvSpPr>
        <p:spPr>
          <a:xfrm>
            <a:off x="311700" y="719633"/>
            <a:ext cx="85206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g35d16020835_2_60"/>
          <p:cNvSpPr txBox="1"/>
          <p:nvPr>
            <p:ph idx="1" type="subTitle"/>
          </p:nvPr>
        </p:nvSpPr>
        <p:spPr>
          <a:xfrm>
            <a:off x="311700" y="2504747"/>
            <a:ext cx="4242600" cy="9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0" name="Google Shape;20;g35d16020835_2_6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5d16020835_2_87"/>
          <p:cNvSpPr/>
          <p:nvPr/>
        </p:nvSpPr>
        <p:spPr>
          <a:xfrm>
            <a:off x="0" y="0"/>
            <a:ext cx="37644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g35d16020835_2_87"/>
          <p:cNvSpPr txBox="1"/>
          <p:nvPr>
            <p:ph type="title"/>
          </p:nvPr>
        </p:nvSpPr>
        <p:spPr>
          <a:xfrm>
            <a:off x="311725" y="667900"/>
            <a:ext cx="3127500" cy="24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g35d16020835_2_87"/>
          <p:cNvSpPr txBox="1"/>
          <p:nvPr>
            <p:ph idx="1" type="body"/>
          </p:nvPr>
        </p:nvSpPr>
        <p:spPr>
          <a:xfrm>
            <a:off x="311700" y="3187533"/>
            <a:ext cx="3127500" cy="30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5" name="Google Shape;25;g35d16020835_2_8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35d16020835_2_9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g35d16020835_2_95"/>
          <p:cNvSpPr txBox="1"/>
          <p:nvPr>
            <p:ph type="title"/>
          </p:nvPr>
        </p:nvSpPr>
        <p:spPr>
          <a:xfrm>
            <a:off x="311300" y="667900"/>
            <a:ext cx="3704400" cy="27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g35d16020835_2_95"/>
          <p:cNvSpPr txBox="1"/>
          <p:nvPr>
            <p:ph idx="1" type="subTitle"/>
          </p:nvPr>
        </p:nvSpPr>
        <p:spPr>
          <a:xfrm>
            <a:off x="304800" y="3502300"/>
            <a:ext cx="3704400" cy="12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0" name="Google Shape;30;g35d16020835_2_95"/>
          <p:cNvSpPr txBox="1"/>
          <p:nvPr>
            <p:ph idx="2" type="body"/>
          </p:nvPr>
        </p:nvSpPr>
        <p:spPr>
          <a:xfrm>
            <a:off x="4879025" y="667900"/>
            <a:ext cx="3954000" cy="54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g35d16020835_2_9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35d16020835_2_65"/>
          <p:cNvSpPr/>
          <p:nvPr/>
        </p:nvSpPr>
        <p:spPr>
          <a:xfrm>
            <a:off x="0" y="64132"/>
            <a:ext cx="9144250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35" name="Google Shape;35;g35d16020835_2_65"/>
          <p:cNvSpPr/>
          <p:nvPr/>
        </p:nvSpPr>
        <p:spPr>
          <a:xfrm>
            <a:off x="0" y="0"/>
            <a:ext cx="9144250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36" name="Google Shape;36;g35d16020835_2_65"/>
          <p:cNvSpPr txBox="1"/>
          <p:nvPr>
            <p:ph type="title"/>
          </p:nvPr>
        </p:nvSpPr>
        <p:spPr>
          <a:xfrm>
            <a:off x="311700" y="719633"/>
            <a:ext cx="85206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7" name="Google Shape;37;g35d16020835_2_6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5d16020835_2_70"/>
          <p:cNvSpPr/>
          <p:nvPr/>
        </p:nvSpPr>
        <p:spPr>
          <a:xfrm>
            <a:off x="0" y="0"/>
            <a:ext cx="4314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g35d16020835_2_70"/>
          <p:cNvSpPr/>
          <p:nvPr/>
        </p:nvSpPr>
        <p:spPr>
          <a:xfrm>
            <a:off x="0" y="58833"/>
            <a:ext cx="4313625" cy="5865687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41" name="Google Shape;41;g35d16020835_2_70"/>
          <p:cNvSpPr/>
          <p:nvPr/>
        </p:nvSpPr>
        <p:spPr>
          <a:xfrm>
            <a:off x="-125" y="0"/>
            <a:ext cx="4316900" cy="5860653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42" name="Google Shape;42;g35d16020835_2_70"/>
          <p:cNvSpPr txBox="1"/>
          <p:nvPr>
            <p:ph type="title"/>
          </p:nvPr>
        </p:nvSpPr>
        <p:spPr>
          <a:xfrm>
            <a:off x="311725" y="667900"/>
            <a:ext cx="3706500" cy="3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g35d16020835_2_70"/>
          <p:cNvSpPr txBox="1"/>
          <p:nvPr>
            <p:ph idx="1" type="body"/>
          </p:nvPr>
        </p:nvSpPr>
        <p:spPr>
          <a:xfrm>
            <a:off x="4644675" y="667900"/>
            <a:ext cx="4166400" cy="54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4" name="Google Shape;44;g35d16020835_2_7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d16020835_2_83"/>
          <p:cNvSpPr/>
          <p:nvPr/>
        </p:nvSpPr>
        <p:spPr>
          <a:xfrm>
            <a:off x="0" y="0"/>
            <a:ext cx="9144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g35d16020835_2_83"/>
          <p:cNvSpPr txBox="1"/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g35d16020835_2_8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5d16020835_2_92"/>
          <p:cNvSpPr txBox="1"/>
          <p:nvPr>
            <p:ph type="title"/>
          </p:nvPr>
        </p:nvSpPr>
        <p:spPr>
          <a:xfrm>
            <a:off x="311675" y="1064800"/>
            <a:ext cx="6247800" cy="472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1" name="Google Shape;51;g35d16020835_2_9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5d16020835_2_101"/>
          <p:cNvSpPr/>
          <p:nvPr/>
        </p:nvSpPr>
        <p:spPr>
          <a:xfrm>
            <a:off x="0" y="5825333"/>
            <a:ext cx="9144000" cy="1032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g35d16020835_2_101"/>
          <p:cNvSpPr txBox="1"/>
          <p:nvPr>
            <p:ph idx="1" type="body"/>
          </p:nvPr>
        </p:nvSpPr>
        <p:spPr>
          <a:xfrm>
            <a:off x="311700" y="6028533"/>
            <a:ext cx="7979400" cy="61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5" name="Google Shape;55;g35d16020835_2_10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d16020835_2_105"/>
          <p:cNvSpPr txBox="1"/>
          <p:nvPr>
            <p:ph hasCustomPrompt="1" type="title"/>
          </p:nvPr>
        </p:nvSpPr>
        <p:spPr>
          <a:xfrm>
            <a:off x="311750" y="1108233"/>
            <a:ext cx="5334900" cy="16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g35d16020835_2_105"/>
          <p:cNvSpPr txBox="1"/>
          <p:nvPr>
            <p:ph idx="1" type="body"/>
          </p:nvPr>
        </p:nvSpPr>
        <p:spPr>
          <a:xfrm>
            <a:off x="311700" y="2828567"/>
            <a:ext cx="5334900" cy="12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9" name="Google Shape;59;g35d16020835_2_10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5d16020835_2_10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5d16020835_2_112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g35d16020835_2_112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65" name="Google Shape;65;g35d16020835_2_112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66" name="Google Shape;66;g35d16020835_2_112"/>
          <p:cNvSpPr/>
          <p:nvPr/>
        </p:nvSpPr>
        <p:spPr>
          <a:xfrm>
            <a:off x="-6643" y="5768214"/>
            <a:ext cx="9150600" cy="88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rPr b="0" i="0" lang="en-CA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g35d16020835_2_5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8" name="Google Shape;8;g35d16020835_2_56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b="0" i="0" sz="13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9" name="Google Shape;9;g35d16020835_2_5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hyperlink" Target="https://pbuq.ca/" TargetMode="External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northnordsharedprint.ca/" TargetMode="External"/><Relationship Id="rId4" Type="http://schemas.openxmlformats.org/officeDocument/2006/relationships/hyperlink" Target="https://www.carl-abrc.ca/?utm_source=chatgpt.com" TargetMode="External"/><Relationship Id="rId9" Type="http://schemas.openxmlformats.org/officeDocument/2006/relationships/hyperlink" Target="https://ocul.on.ca/?utm_source=chatgpt.com" TargetMode="External"/><Relationship Id="rId5" Type="http://schemas.openxmlformats.org/officeDocument/2006/relationships/hyperlink" Target="https://culc.ca/?utm_source=chatgpt.com" TargetMode="External"/><Relationship Id="rId6" Type="http://schemas.openxmlformats.org/officeDocument/2006/relationships/hyperlink" Target="https://caal.libcal.com/?utm_source=chatgpt.com" TargetMode="External"/><Relationship Id="rId7" Type="http://schemas.openxmlformats.org/officeDocument/2006/relationships/hyperlink" Target="https://www.coppul.ca/" TargetMode="External"/><Relationship Id="rId8" Type="http://schemas.openxmlformats.org/officeDocument/2006/relationships/hyperlink" Target="https://www.bac-lac.gc.c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northnordsharedprint.ca/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s://northnordsharedprint.ca/" TargetMode="External"/><Relationship Id="rId6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hyperlink" Target="https://northnordsharedprint.ca/about/joining-north-nord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Relationship Id="rId4" Type="http://schemas.openxmlformats.org/officeDocument/2006/relationships/image" Target="../media/image15.png"/><Relationship Id="rId5" Type="http://schemas.openxmlformats.org/officeDocument/2006/relationships/image" Target="../media/image11.png"/><Relationship Id="rId6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mailto:nicole.slipp@unb.ca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d16020835_2_7"/>
          <p:cNvSpPr txBox="1"/>
          <p:nvPr>
            <p:ph idx="1" type="body"/>
          </p:nvPr>
        </p:nvSpPr>
        <p:spPr>
          <a:xfrm>
            <a:off x="266400" y="3198375"/>
            <a:ext cx="8611200" cy="33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t/>
            </a:r>
            <a:endParaRPr sz="1600">
              <a:solidFill>
                <a:srgbClr val="1C305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t/>
            </a:r>
            <a:endParaRPr sz="1800">
              <a:solidFill>
                <a:srgbClr val="1C305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rPr lang="en-CA" sz="1800">
                <a:solidFill>
                  <a:srgbClr val="1C3052"/>
                </a:solidFill>
                <a:latin typeface="Arial"/>
                <a:ea typeface="Arial"/>
                <a:cs typeface="Arial"/>
                <a:sym typeface="Arial"/>
              </a:rPr>
              <a:t>June 17, 2026</a:t>
            </a:r>
            <a:endParaRPr sz="1800">
              <a:solidFill>
                <a:srgbClr val="1C305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rPr lang="en-CA" sz="1800">
                <a:solidFill>
                  <a:srgbClr val="1C3052"/>
                </a:solidFill>
                <a:latin typeface="Arial"/>
                <a:ea typeface="Arial"/>
                <a:cs typeface="Arial"/>
                <a:sym typeface="Arial"/>
              </a:rPr>
              <a:t>Nicole Slipp</a:t>
            </a:r>
            <a:endParaRPr sz="1800">
              <a:solidFill>
                <a:srgbClr val="1C305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rPr b="1" lang="en-CA" sz="1800">
                <a:solidFill>
                  <a:srgbClr val="1C3052"/>
                </a:solidFill>
                <a:latin typeface="Arial"/>
                <a:ea typeface="Arial"/>
                <a:cs typeface="Arial"/>
                <a:sym typeface="Arial"/>
              </a:rPr>
              <a:t>Atlantic Representative</a:t>
            </a:r>
            <a:r>
              <a:rPr b="1" lang="en-CA" sz="1800">
                <a:solidFill>
                  <a:srgbClr val="1C3052"/>
                </a:solidFill>
                <a:latin typeface="Arial"/>
                <a:ea typeface="Arial"/>
                <a:cs typeface="Arial"/>
                <a:sym typeface="Arial"/>
              </a:rPr>
              <a:t>, North/Nord Steering Committee</a:t>
            </a:r>
            <a:endParaRPr b="1" sz="1800">
              <a:solidFill>
                <a:srgbClr val="1C305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t/>
            </a:r>
            <a:endParaRPr b="1" sz="1800">
              <a:solidFill>
                <a:srgbClr val="1C305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t/>
            </a:r>
            <a:endParaRPr b="1" sz="1800">
              <a:solidFill>
                <a:srgbClr val="1C305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t/>
            </a:r>
            <a:endParaRPr i="1" sz="1800">
              <a:solidFill>
                <a:srgbClr val="1C305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rPr i="1" lang="en-CA" sz="1800">
                <a:solidFill>
                  <a:srgbClr val="1C305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The future of physical collection preservation in Canada lies in collaboration—moving from local ownership to shared responsibility to safeguard Canadian heritage.</a:t>
            </a:r>
            <a:endParaRPr i="1" sz="1800">
              <a:solidFill>
                <a:srgbClr val="1C305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t/>
            </a:r>
            <a:endParaRPr sz="1800">
              <a:solidFill>
                <a:srgbClr val="1C305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g35d16020835_2_7"/>
          <p:cNvSpPr txBox="1"/>
          <p:nvPr>
            <p:ph type="title"/>
          </p:nvPr>
        </p:nvSpPr>
        <p:spPr>
          <a:xfrm>
            <a:off x="146125" y="271250"/>
            <a:ext cx="87786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2823"/>
              <a:buNone/>
            </a:pPr>
            <a:r>
              <a:rPr b="1" lang="en-CA" sz="2533">
                <a:latin typeface="Arial"/>
                <a:ea typeface="Arial"/>
                <a:cs typeface="Arial"/>
                <a:sym typeface="Arial"/>
              </a:rPr>
              <a:t>The Future of Shared Print: Collaboration, Access, and Sustainability</a:t>
            </a:r>
            <a:endParaRPr b="1" sz="4133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ct val="351219"/>
              <a:buFont typeface="Arial"/>
              <a:buNone/>
            </a:pPr>
            <a:r>
              <a:t/>
            </a:r>
            <a:endParaRPr b="1" sz="1367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342857"/>
              <a:buFont typeface="Arial"/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48"/>
              <a:buNone/>
            </a:pPr>
            <a:r>
              <a:rPr lang="en-CA"/>
              <a:t> </a:t>
            </a:r>
            <a:r>
              <a:rPr lang="en-CA" sz="1466"/>
              <a:t> Programs</a:t>
            </a:r>
            <a:endParaRPr sz="1466"/>
          </a:p>
        </p:txBody>
      </p:sp>
      <p:pic>
        <p:nvPicPr>
          <p:cNvPr descr="North/Nord Network logo against navy background with white lettering and a navigation symbol in white and red." id="74" name="Google Shape;74;g35d16020835_2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7125" y="1887701"/>
            <a:ext cx="1489750" cy="148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b93ef7d8fe_3_0"/>
          <p:cNvSpPr txBox="1"/>
          <p:nvPr>
            <p:ph type="title"/>
          </p:nvPr>
        </p:nvSpPr>
        <p:spPr>
          <a:xfrm>
            <a:off x="1582950" y="219625"/>
            <a:ext cx="7262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CA" sz="2100">
                <a:solidFill>
                  <a:schemeClr val="hlink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North: the Canadian Shared Print Network/ Nord: Réseau canadien de conservation partagée des documents imprimés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3b93ef7d8fe_3_0"/>
          <p:cNvSpPr txBox="1"/>
          <p:nvPr>
            <p:ph idx="1" type="body"/>
          </p:nvPr>
        </p:nvSpPr>
        <p:spPr>
          <a:xfrm>
            <a:off x="2553000" y="1838525"/>
            <a:ext cx="5322600" cy="47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-CA" sz="1305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Funded By:</a:t>
            </a:r>
            <a:endParaRPr sz="1305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1275">
              <a:solidFill>
                <a:srgbClr val="192E5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-CA" sz="1275">
                <a:solidFill>
                  <a:srgbClr val="192E5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Canadian Association of Research Libraries (CARL) –</a:t>
            </a:r>
            <a:r>
              <a:rPr lang="en-CA" sz="1275">
                <a:solidFill>
                  <a:srgbClr val="30303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CA" sz="1275" u="sng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https://www.carl-abrc.ca/</a:t>
            </a:r>
            <a:endParaRPr sz="1275">
              <a:solidFill>
                <a:srgbClr val="30303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100330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935"/>
              <a:buNone/>
            </a:pPr>
            <a:r>
              <a:rPr lang="en-CA" sz="1275">
                <a:solidFill>
                  <a:srgbClr val="192E5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Canadian Urban Libraries Council (CULC) – </a:t>
            </a:r>
            <a:r>
              <a:rPr lang="en-CA" sz="1275" u="sng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https://culc.ca/</a:t>
            </a:r>
            <a:endParaRPr sz="1275" u="sng">
              <a:solidFill>
                <a:srgbClr val="1279BE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100330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935"/>
              <a:buNone/>
            </a:pPr>
            <a:r>
              <a:rPr lang="en-CA" sz="1275">
                <a:solidFill>
                  <a:srgbClr val="192E5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Council of Atlantic Academic Libraries (CAAL) – </a:t>
            </a:r>
            <a:r>
              <a:rPr lang="en-CA" sz="1275" u="sng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https://caal.libcal.com/</a:t>
            </a:r>
            <a:endParaRPr sz="1275" u="sng">
              <a:solidFill>
                <a:srgbClr val="1279BE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100330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935"/>
              <a:buNone/>
            </a:pPr>
            <a:r>
              <a:rPr b="1" lang="en-CA" sz="1275">
                <a:solidFill>
                  <a:srgbClr val="E6913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Council of Prairie and Pacific University Libraries (COPPUL) </a:t>
            </a:r>
            <a:r>
              <a:rPr lang="en-CA" sz="1275">
                <a:solidFill>
                  <a:srgbClr val="30303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en-CA" sz="1275" u="sng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https://www.coppul.ca/</a:t>
            </a:r>
            <a:r>
              <a:rPr lang="en-CA" sz="1275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CA" sz="1250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CA" sz="125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Administrative Host)</a:t>
            </a:r>
            <a:endParaRPr b="1" sz="1250">
              <a:solidFill>
                <a:srgbClr val="38761D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100330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935"/>
              <a:buNone/>
            </a:pPr>
            <a:r>
              <a:rPr lang="en-CA" sz="1275">
                <a:solidFill>
                  <a:srgbClr val="192E5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Library and Archives Canada (LAC) – </a:t>
            </a:r>
            <a:r>
              <a:rPr lang="en-CA" sz="1275" u="sng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https://www.bac-lac.gc.ca/</a:t>
            </a:r>
            <a:endParaRPr sz="1275" u="sng">
              <a:solidFill>
                <a:srgbClr val="1279BE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100330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935"/>
              <a:buNone/>
            </a:pPr>
            <a:r>
              <a:rPr lang="en-CA" sz="1275">
                <a:solidFill>
                  <a:srgbClr val="192E5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Ontario Council of University Libraries (OCUL) – </a:t>
            </a:r>
            <a:r>
              <a:rPr lang="en-CA" sz="1275" u="sng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https://ocul.on.ca/</a:t>
            </a:r>
            <a:endParaRPr sz="1275" u="sng">
              <a:solidFill>
                <a:srgbClr val="1279BE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1003300" rtl="0" algn="l">
              <a:lnSpc>
                <a:spcPct val="80000"/>
              </a:lnSpc>
              <a:spcBef>
                <a:spcPts val="2400"/>
              </a:spcBef>
              <a:spcAft>
                <a:spcPts val="2400"/>
              </a:spcAft>
              <a:buSzPts val="935"/>
              <a:buNone/>
            </a:pPr>
            <a:r>
              <a:rPr lang="en-CA" sz="1275">
                <a:solidFill>
                  <a:srgbClr val="192E5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Partenariat des bibliothèques universitaires du Québec (PBUQ)</a:t>
            </a:r>
            <a:r>
              <a:rPr lang="en-CA" sz="1275">
                <a:solidFill>
                  <a:srgbClr val="30303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CA" sz="1275" u="sng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https://pbuq.ca/</a:t>
            </a:r>
            <a:endParaRPr sz="1105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rth/Nord Network logo against navy background with white lettering and a navigation symbol in white and red." id="82" name="Google Shape;82;g3b93ef7d8fe_3_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g3b93ef7d8fe_3_0"/>
          <p:cNvPicPr preferRelativeResize="0"/>
          <p:nvPr/>
        </p:nvPicPr>
        <p:blipFill rotWithShape="1">
          <a:blip r:embed="rId12">
            <a:alphaModFix/>
          </a:blip>
          <a:srcRect b="0" l="1117" r="0" t="0"/>
          <a:stretch/>
        </p:blipFill>
        <p:spPr>
          <a:xfrm>
            <a:off x="7172175" y="4023475"/>
            <a:ext cx="1598899" cy="64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ebb0ccfd7b_0_0"/>
          <p:cNvSpPr txBox="1"/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Polls!</a:t>
            </a:r>
            <a:endParaRPr/>
          </a:p>
        </p:txBody>
      </p:sp>
      <p:sp>
        <p:nvSpPr>
          <p:cNvPr id="90" name="Google Shape;90;g3ebb0ccfd7b_0_0"/>
          <p:cNvSpPr txBox="1"/>
          <p:nvPr>
            <p:ph idx="1" type="body"/>
          </p:nvPr>
        </p:nvSpPr>
        <p:spPr>
          <a:xfrm>
            <a:off x="311700" y="2007600"/>
            <a:ext cx="3999900" cy="410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600"/>
              <a:t>PollEv.com/nicoleslipp</a:t>
            </a:r>
            <a:endParaRPr sz="2600"/>
          </a:p>
        </p:txBody>
      </p:sp>
      <p:sp>
        <p:nvSpPr>
          <p:cNvPr id="91" name="Google Shape;91;g3ebb0ccfd7b_0_0"/>
          <p:cNvSpPr txBox="1"/>
          <p:nvPr>
            <p:ph idx="2" type="body"/>
          </p:nvPr>
        </p:nvSpPr>
        <p:spPr>
          <a:xfrm>
            <a:off x="4832400" y="2007600"/>
            <a:ext cx="3999900" cy="410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g3ebb0ccfd7b_0_0" title="Qq6cdejPAcP6dXy_Untitled 2026-06-1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275" y="1838050"/>
            <a:ext cx="4763050" cy="47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e671cf6f6c_1_8"/>
          <p:cNvSpPr txBox="1"/>
          <p:nvPr>
            <p:ph type="title"/>
          </p:nvPr>
        </p:nvSpPr>
        <p:spPr>
          <a:xfrm>
            <a:off x="1582950" y="219625"/>
            <a:ext cx="7262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CA" sz="2100">
                <a:solidFill>
                  <a:schemeClr val="hlink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North: the Canadian Shared Print Network/ Nord: Réseau canadien de conservation partagée des documents imprimés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rth/Nord Network logo against navy background with white lettering and a navigation symbol in white and red." id="99" name="Google Shape;99;g3e671cf6f6c_1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0" name="Google Shape;100;g3e671cf6f6c_1_8"/>
          <p:cNvSpPr txBox="1"/>
          <p:nvPr>
            <p:ph idx="2" type="body"/>
          </p:nvPr>
        </p:nvSpPr>
        <p:spPr>
          <a:xfrm>
            <a:off x="2864900" y="1932200"/>
            <a:ext cx="5980500" cy="45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2448"/>
              <a:buNone/>
            </a:pPr>
            <a:r>
              <a:rPr b="1" lang="en-CA" sz="1855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Founded in 2021, we are celebrating our 5-year anniversary this year!</a:t>
            </a:r>
            <a:r>
              <a:rPr lang="en-CA" sz="1855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55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7395"/>
              <a:buNone/>
            </a:pPr>
            <a:r>
              <a:t/>
            </a:r>
            <a:endParaRPr sz="17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14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3052"/>
              </a:buClr>
              <a:buSzPct val="100000"/>
              <a:buFont typeface="Arial"/>
              <a:buChar char="●"/>
            </a:pPr>
            <a:r>
              <a:rPr lang="en-CA" sz="1750">
                <a:solidFill>
                  <a:srgbClr val="1C305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Through collaboration among Canadian libraries, we ensure long-term access to physical library collections, balancing preservation and conservation activities with innovative and practical solutions like digitization to enhance accessibility.</a:t>
            </a:r>
            <a:endParaRPr sz="1750">
              <a:solidFill>
                <a:srgbClr val="1C305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7395"/>
              <a:buNone/>
            </a:pPr>
            <a:r>
              <a:rPr lang="en-CA" sz="1750">
                <a:solidFill>
                  <a:srgbClr val="1C305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1750">
              <a:solidFill>
                <a:srgbClr val="1C3052"/>
              </a:solidFill>
              <a:highlight>
                <a:srgbClr val="FFFFFF"/>
              </a:highlight>
            </a:endParaRPr>
          </a:p>
          <a:p>
            <a:pPr indent="-323181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ct val="100000"/>
              <a:buFont typeface="Arial"/>
              <a:buChar char="●"/>
            </a:pPr>
            <a:r>
              <a:rPr lang="en-CA" sz="17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A distributed, national approach to stewardship with a focus on protecting, preserving, and providing fair access to Canada’s scholarly and cultural record.</a:t>
            </a:r>
            <a:endParaRPr sz="17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7395"/>
              <a:buNone/>
            </a:pPr>
            <a:r>
              <a:t/>
            </a:r>
            <a:endParaRPr sz="17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26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ct val="100000"/>
              <a:buFont typeface="Arial"/>
              <a:buChar char="●"/>
            </a:pPr>
            <a:r>
              <a:rPr lang="en-CA" sz="17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Governed by a Steering Committee &amp; staffed by a Network Coordinator and Data Analysts</a:t>
            </a:r>
            <a:endParaRPr sz="17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7395"/>
              <a:buNone/>
            </a:pPr>
            <a:r>
              <a:t/>
            </a:r>
            <a:endParaRPr sz="17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26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ct val="100000"/>
              <a:buFont typeface="Arial"/>
              <a:buChar char="●"/>
            </a:pPr>
            <a:r>
              <a:rPr lang="en-CA" sz="17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Coordination with regional &amp; international shared print programs (Hathi Trust, West, East, EPICo, SPP etc)</a:t>
            </a:r>
            <a:endParaRPr sz="17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9032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6243"/>
              <a:buNone/>
            </a:pPr>
            <a:r>
              <a:rPr lang="en-CA" sz="1945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https://northnordsharedprint.ca/</a:t>
            </a:r>
            <a:r>
              <a:rPr lang="en-CA"/>
              <a:t> </a:t>
            </a:r>
            <a:endParaRPr/>
          </a:p>
        </p:txBody>
      </p:sp>
      <p:pic>
        <p:nvPicPr>
          <p:cNvPr id="101" name="Google Shape;101;g3e671cf6f6c_1_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0025" y="2840125"/>
            <a:ext cx="2724875" cy="272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e671cf6f6c_1_62"/>
          <p:cNvSpPr txBox="1"/>
          <p:nvPr>
            <p:ph type="title"/>
          </p:nvPr>
        </p:nvSpPr>
        <p:spPr>
          <a:xfrm>
            <a:off x="1002300" y="572650"/>
            <a:ext cx="85206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 sz="2400"/>
              <a:t>Program Trajectory &amp; Archived Collections</a:t>
            </a:r>
            <a:endParaRPr sz="2400"/>
          </a:p>
        </p:txBody>
      </p:sp>
      <p:pic>
        <p:nvPicPr>
          <p:cNvPr descr="North/Nord Network logo against navy background with white lettering and a navigation symbol in white and red." id="108" name="Google Shape;108;g3e671cf6f6c_1_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" name="Google Shape;109;g3e671cf6f6c_1_62" title="NN_Program_Trajectory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4705" y="1683225"/>
            <a:ext cx="9268705" cy="509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e671cf6f6c_1_80"/>
          <p:cNvSpPr txBox="1"/>
          <p:nvPr>
            <p:ph type="title"/>
          </p:nvPr>
        </p:nvSpPr>
        <p:spPr>
          <a:xfrm>
            <a:off x="1164700" y="622400"/>
            <a:ext cx="85206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Program Infrastructure: Working Groups</a:t>
            </a:r>
            <a:endParaRPr/>
          </a:p>
        </p:txBody>
      </p:sp>
      <p:pic>
        <p:nvPicPr>
          <p:cNvPr descr="North/Nord Network logo against navy background with white lettering and a navigation symbol in white and red." id="116" name="Google Shape;116;g3e671cf6f6c_1_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7" name="Google Shape;117;g3e671cf6f6c_1_80" title="Screenshot 2026-04-30 at 2.51.47 P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766450"/>
            <a:ext cx="4000124" cy="3421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g3e671cf6f6c_1_80" title="Screenshot 2026-04-30 at 2.52.43 PM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00125" y="2469775"/>
            <a:ext cx="5143873" cy="438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e671cf6f6c_1_94"/>
          <p:cNvSpPr txBox="1"/>
          <p:nvPr>
            <p:ph type="title"/>
          </p:nvPr>
        </p:nvSpPr>
        <p:spPr>
          <a:xfrm>
            <a:off x="2547575" y="528150"/>
            <a:ext cx="62904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Membership</a:t>
            </a:r>
            <a:endParaRPr/>
          </a:p>
        </p:txBody>
      </p:sp>
      <p:pic>
        <p:nvPicPr>
          <p:cNvPr descr="North/Nord Network logo against navy background with white lettering and a navigation symbol in white and red." id="125" name="Google Shape;125;g3e671cf6f6c_1_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6" name="Google Shape;126;g3e671cf6f6c_1_94" title="members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42213" y="1749075"/>
            <a:ext cx="4259575" cy="496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ecb397b031_0_7"/>
          <p:cNvSpPr txBox="1"/>
          <p:nvPr>
            <p:ph type="title"/>
          </p:nvPr>
        </p:nvSpPr>
        <p:spPr>
          <a:xfrm>
            <a:off x="2547575" y="528150"/>
            <a:ext cx="62904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Atlantic Membership</a:t>
            </a:r>
            <a:endParaRPr/>
          </a:p>
        </p:txBody>
      </p:sp>
      <p:pic>
        <p:nvPicPr>
          <p:cNvPr descr="North/Nord Network logo against navy background with white lettering and a navigation symbol in white and red." id="133" name="Google Shape;133;g3ecb397b031_0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4" name="Google Shape;134;g3ecb397b031_0_7"/>
          <p:cNvSpPr txBox="1"/>
          <p:nvPr/>
        </p:nvSpPr>
        <p:spPr>
          <a:xfrm>
            <a:off x="494100" y="1946725"/>
            <a:ext cx="8142600" cy="45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-CA" sz="1600">
                <a:solidFill>
                  <a:schemeClr val="dk2"/>
                </a:solidFill>
              </a:rPr>
              <a:t>CAAL-CBPA funds North/North and so all of its members are North/Nord members</a:t>
            </a:r>
            <a:endParaRPr sz="16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-CA" sz="1600">
                <a:solidFill>
                  <a:schemeClr val="dk2"/>
                </a:solidFill>
              </a:rPr>
              <a:t>CULC also funds North/Nord so all of its members are members of North/Nord, including</a:t>
            </a:r>
            <a:endParaRPr sz="1600">
              <a:solidFill>
                <a:schemeClr val="dk2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</a:pPr>
            <a:r>
              <a:rPr lang="en-CA" sz="1600">
                <a:solidFill>
                  <a:schemeClr val="dk2"/>
                </a:solidFill>
              </a:rPr>
              <a:t>Halifax Public Libraries</a:t>
            </a:r>
            <a:endParaRPr sz="1600">
              <a:solidFill>
                <a:schemeClr val="dk2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</a:pPr>
            <a:r>
              <a:rPr lang="en-CA" sz="1600">
                <a:solidFill>
                  <a:schemeClr val="dk2"/>
                </a:solidFill>
              </a:rPr>
              <a:t>NB Public Libraries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-CA" sz="1600">
                <a:solidFill>
                  <a:schemeClr val="dk2"/>
                </a:solidFill>
              </a:rPr>
              <a:t>General membership in North/Nord is free! If your library is not already a member but is interested in joining check out the</a:t>
            </a:r>
            <a:r>
              <a:rPr lang="en-CA" sz="1600" u="sng">
                <a:solidFill>
                  <a:schemeClr val="hlink"/>
                </a:solidFill>
                <a:hlinkClick r:id="rId4"/>
              </a:rPr>
              <a:t> membership page of the North/Nord website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-CA" sz="1600">
                <a:solidFill>
                  <a:schemeClr val="dk2"/>
                </a:solidFill>
              </a:rPr>
              <a:t>Project participation is decided by each member on a project-by-project basis, so you only contribute as you have interest and capacity</a:t>
            </a:r>
            <a:endParaRPr sz="16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eeb3fed13d_0_0"/>
          <p:cNvSpPr txBox="1"/>
          <p:nvPr>
            <p:ph type="title"/>
          </p:nvPr>
        </p:nvSpPr>
        <p:spPr>
          <a:xfrm>
            <a:off x="2547575" y="528150"/>
            <a:ext cx="62904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Benefits</a:t>
            </a:r>
            <a:endParaRPr/>
          </a:p>
        </p:txBody>
      </p:sp>
      <p:pic>
        <p:nvPicPr>
          <p:cNvPr descr="North/Nord Network logo against navy background with white lettering and a navigation symbol in white and red." id="141" name="Google Shape;141;g3eeb3fed13d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2" name="Google Shape;142;g3eeb3fed13d_0_0"/>
          <p:cNvSpPr txBox="1"/>
          <p:nvPr/>
        </p:nvSpPr>
        <p:spPr>
          <a:xfrm>
            <a:off x="5899450" y="2930675"/>
            <a:ext cx="3000000" cy="30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CA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Shared knowledge from national projects, e.g. the workflows from the CUP project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CA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Preserved titles of national interest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CA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Sharing knowledge between regional consortia</a:t>
            </a:r>
            <a:endParaRPr sz="1900"/>
          </a:p>
        </p:txBody>
      </p:sp>
      <p:pic>
        <p:nvPicPr>
          <p:cNvPr id="143" name="Google Shape;143;g3eeb3fed13d_0_0" title="benefits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982007"/>
            <a:ext cx="5835450" cy="4402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e858a602b0_1_0"/>
          <p:cNvSpPr txBox="1"/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CRKN Collaboration</a:t>
            </a:r>
            <a:endParaRPr/>
          </a:p>
        </p:txBody>
      </p:sp>
      <p:sp>
        <p:nvSpPr>
          <p:cNvPr id="150" name="Google Shape;150;g3e858a602b0_1_0"/>
          <p:cNvSpPr txBox="1"/>
          <p:nvPr>
            <p:ph idx="2" type="body"/>
          </p:nvPr>
        </p:nvSpPr>
        <p:spPr>
          <a:xfrm>
            <a:off x="700375" y="1912125"/>
            <a:ext cx="7743300" cy="40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en-CA" sz="15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A project </a:t>
            </a:r>
            <a:endParaRPr b="1" sz="15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5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118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550"/>
              <a:buFont typeface="Arial"/>
              <a:buChar char="○"/>
            </a:pPr>
            <a:r>
              <a:rPr lang="en-CA" sz="15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Delighted to work together with CRKN on a CIHM project</a:t>
            </a:r>
            <a:endParaRPr sz="15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118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550"/>
              <a:buFont typeface="Arial"/>
              <a:buChar char="○"/>
            </a:pPr>
            <a:r>
              <a:rPr lang="en-CA" sz="15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Invitation to Retain Materials funded under Canadiana Collection Development Projects</a:t>
            </a:r>
            <a:endParaRPr sz="15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118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550"/>
              <a:buFont typeface="Arial"/>
              <a:buChar char="○"/>
            </a:pPr>
            <a:r>
              <a:rPr lang="en-CA" sz="15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Digital Alignment Shared print Roadmap - with representative from CRKN</a:t>
            </a:r>
            <a:endParaRPr sz="15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118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550"/>
              <a:buFont typeface="Arial"/>
              <a:buChar char="○"/>
            </a:pPr>
            <a:r>
              <a:rPr lang="en-CA" sz="15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1:50k topo map project - based on collection digitized in Canadiana (McGill).</a:t>
            </a:r>
            <a:endParaRPr sz="15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e858a602b0_1_0" title="Screenshot 2026-04-30 at 3.10.34 PM.png"/>
          <p:cNvPicPr preferRelativeResize="0"/>
          <p:nvPr/>
        </p:nvPicPr>
        <p:blipFill rotWithShape="1">
          <a:blip r:embed="rId3">
            <a:alphaModFix/>
          </a:blip>
          <a:srcRect b="8028" l="7319" r="5860" t="14109"/>
          <a:stretch/>
        </p:blipFill>
        <p:spPr>
          <a:xfrm>
            <a:off x="3067775" y="4123300"/>
            <a:ext cx="3521000" cy="24513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rth/Nord Network logo against navy background with white lettering and a navigation symbol in white and red." id="152" name="Google Shape;152;g3e858a602b0_1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db4b56e79c_0_8"/>
          <p:cNvSpPr txBox="1"/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CA"/>
              <a:t>Collaboration with CRKN</a:t>
            </a:r>
            <a:endParaRPr/>
          </a:p>
        </p:txBody>
      </p:sp>
      <p:pic>
        <p:nvPicPr>
          <p:cNvPr id="159" name="Google Shape;159;g3db4b56e79c_0_8" title="ChatGPT Image May 5, 2026, 11_33_24 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1750" y="1713325"/>
            <a:ext cx="7580552" cy="5053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rth/Nord Network logo against navy background with white lettering and a navigation symbol in white and red." id="160" name="Google Shape;160;g3db4b56e79c_0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e671cf6f6c_1_24"/>
          <p:cNvSpPr txBox="1"/>
          <p:nvPr>
            <p:ph type="title"/>
          </p:nvPr>
        </p:nvSpPr>
        <p:spPr>
          <a:xfrm>
            <a:off x="311700" y="237600"/>
            <a:ext cx="85206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CA" sz="1920"/>
              <a:t>Regional Shared Print Programs in Canada: </a:t>
            </a:r>
            <a:br>
              <a:rPr lang="en-CA" sz="1920"/>
            </a:br>
            <a:br>
              <a:rPr lang="en-CA" sz="1920"/>
            </a:br>
            <a:r>
              <a:rPr i="1" lang="en-CA" sz="1720"/>
              <a:t>Preserving Canada’s physical collections is now a shared national responsibility, ensuring long-term access, sustainability, and resilience</a:t>
            </a:r>
            <a:endParaRPr i="1" sz="1720"/>
          </a:p>
        </p:txBody>
      </p:sp>
      <p:sp>
        <p:nvSpPr>
          <p:cNvPr id="167" name="Google Shape;167;g3e671cf6f6c_1_24"/>
          <p:cNvSpPr txBox="1"/>
          <p:nvPr>
            <p:ph idx="1" type="body"/>
          </p:nvPr>
        </p:nvSpPr>
        <p:spPr>
          <a:xfrm>
            <a:off x="311725" y="2007600"/>
            <a:ext cx="4311600" cy="48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7744"/>
              <a:buNone/>
            </a:pPr>
            <a:r>
              <a:rPr b="1" lang="en-CA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COPPUL Shared Print Archive Network (SPAN)</a:t>
            </a:r>
            <a:br>
              <a:rPr lang="en-CA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1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882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28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Established in 2012</a:t>
            </a:r>
            <a:endParaRPr sz="1428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882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28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23 member libraries across MB, SK, AB &amp; BC</a:t>
            </a:r>
            <a:endParaRPr sz="1428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882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28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Over 1.4 million retentions incl monographs, serials and maps</a:t>
            </a:r>
            <a:endParaRPr sz="1428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ct val="130052"/>
              <a:buNone/>
            </a:pPr>
            <a:r>
              <a:t/>
            </a:r>
            <a:endParaRPr sz="1428">
              <a:solidFill>
                <a:srgbClr val="1C305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ct val="180656"/>
              <a:buNone/>
            </a:pPr>
            <a:r>
              <a:t/>
            </a:r>
            <a:endParaRPr sz="1028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7744"/>
              <a:buNone/>
            </a:pPr>
            <a:r>
              <a:rPr b="1" lang="en-CA" sz="19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Keep@Downsview</a:t>
            </a:r>
            <a:endParaRPr b="1" sz="19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7381"/>
              <a:buNone/>
            </a:pPr>
            <a:r>
              <a:t/>
            </a:r>
            <a:endParaRPr sz="24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071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65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Established in 2014</a:t>
            </a:r>
            <a:endParaRPr sz="1465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071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65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5 members + 1 associate member</a:t>
            </a:r>
            <a:endParaRPr sz="1465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071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65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Facility-based shared print program that operates out of UTL@Downsview</a:t>
            </a:r>
            <a:endParaRPr sz="1465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071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65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Over 200,00 items in our shared collection</a:t>
            </a:r>
            <a:endParaRPr sz="1465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ct val="126767"/>
              <a:buNone/>
            </a:pPr>
            <a:r>
              <a:t/>
            </a:r>
            <a:endParaRPr sz="1465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ct val="91215"/>
              <a:buNone/>
            </a:pPr>
            <a:r>
              <a:t/>
            </a:r>
            <a:endParaRPr sz="2036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5909"/>
              <a:buFont typeface="Arial"/>
              <a:buNone/>
            </a:pPr>
            <a:r>
              <a:rPr b="1" lang="en-CA" sz="197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Programme de conservation partagée des collections imprimées / </a:t>
            </a:r>
            <a:endParaRPr b="1" sz="1971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5909"/>
              <a:buFont typeface="Arial"/>
              <a:buNone/>
            </a:pPr>
            <a:r>
              <a:rPr b="1" lang="en-CA" sz="197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Shared Print Preservation Program</a:t>
            </a:r>
            <a:endParaRPr b="1" sz="1971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7381"/>
              <a:buNone/>
            </a:pPr>
            <a:r>
              <a:t/>
            </a:r>
            <a:endParaRPr sz="24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8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Established in 2021</a:t>
            </a:r>
            <a:endParaRPr sz="14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8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15 French, 3 English universities</a:t>
            </a:r>
            <a:endParaRPr sz="14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8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Circulating print books: 1,910,000 titles</a:t>
            </a:r>
            <a:endParaRPr sz="14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8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Canadian serials: 27,909 titles</a:t>
            </a:r>
            <a:endParaRPr sz="14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7498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Distributed model: each institution retains items in their own collections</a:t>
            </a:r>
            <a:endParaRPr sz="14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g3e671cf6f6c_1_24" title="COPPUL_Horz_CMYK_Blue&amp;Yellow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807375"/>
            <a:ext cx="2950275" cy="118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3e671cf6f6c_1_24" title="pbuq_logo_long_blanc.png"/>
          <p:cNvPicPr preferRelativeResize="0"/>
          <p:nvPr/>
        </p:nvPicPr>
        <p:blipFill rotWithShape="1">
          <a:blip r:embed="rId4">
            <a:alphaModFix/>
          </a:blip>
          <a:srcRect b="1147" l="0" r="77832" t="0"/>
          <a:stretch/>
        </p:blipFill>
        <p:spPr>
          <a:xfrm>
            <a:off x="5044877" y="4532750"/>
            <a:ext cx="1243136" cy="118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3e671cf6f6c_1_24" title="Screenshot 2025-05-23 at 10.42.04 AM.png"/>
          <p:cNvPicPr preferRelativeResize="0"/>
          <p:nvPr/>
        </p:nvPicPr>
        <p:blipFill rotWithShape="1">
          <a:blip r:embed="rId5">
            <a:alphaModFix/>
          </a:blip>
          <a:srcRect b="14354" l="0" r="0" t="0"/>
          <a:stretch/>
        </p:blipFill>
        <p:spPr>
          <a:xfrm>
            <a:off x="4832425" y="3429012"/>
            <a:ext cx="3999901" cy="83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3e671cf6f6c_1_24" title="pbuq_symbole_foret.png"/>
          <p:cNvPicPr preferRelativeResize="0"/>
          <p:nvPr/>
        </p:nvPicPr>
        <p:blipFill rotWithShape="1">
          <a:blip r:embed="rId6">
            <a:alphaModFix/>
          </a:blip>
          <a:srcRect b="0" l="1362" r="1352" t="0"/>
          <a:stretch/>
        </p:blipFill>
        <p:spPr>
          <a:xfrm>
            <a:off x="4929525" y="4960825"/>
            <a:ext cx="947205" cy="899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ecb397b031_0_0"/>
          <p:cNvSpPr txBox="1"/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CAAL-CBPA and Shared Print</a:t>
            </a:r>
            <a:endParaRPr/>
          </a:p>
        </p:txBody>
      </p:sp>
      <p:sp>
        <p:nvSpPr>
          <p:cNvPr id="178" name="Google Shape;178;g3ecb397b031_0_0"/>
          <p:cNvSpPr txBox="1"/>
          <p:nvPr>
            <p:ph idx="1" type="body"/>
          </p:nvPr>
        </p:nvSpPr>
        <p:spPr>
          <a:xfrm>
            <a:off x="311700" y="2007600"/>
            <a:ext cx="8473200" cy="420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600"/>
              <a:buFont typeface="Arial"/>
              <a:buChar char="●"/>
            </a:pPr>
            <a:r>
              <a:rPr lang="en-CA" sz="16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CAAL-CBPA (Council of Atlantic Academic Libraries - Conseil des B</a:t>
            </a:r>
            <a:r>
              <a:rPr lang="en-CA" sz="16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ibliothѐques</a:t>
            </a:r>
            <a:r>
              <a:rPr lang="en-CA" sz="16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 Postsecondaires de l’Atlantique) formed a Working Group to discuss sharing print resources in April of 2025</a:t>
            </a:r>
            <a:endParaRPr sz="16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600"/>
              <a:buFont typeface="Arial"/>
              <a:buChar char="●"/>
            </a:pPr>
            <a:r>
              <a:rPr lang="en-CA" sz="16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The Working Group operates under the Collections Committee with members from each Atlantic province</a:t>
            </a:r>
            <a:endParaRPr sz="16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600"/>
              <a:buFont typeface="Arial"/>
              <a:buChar char="●"/>
            </a:pPr>
            <a:r>
              <a:rPr lang="en-CA" sz="16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The CAAL-CBPA Shared Collections Working Group’s first project was small: a single institution’s (Mount Saint Vincent University) retention commitment for the ERIC microfilm series</a:t>
            </a:r>
            <a:endParaRPr sz="16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600"/>
              <a:buFont typeface="Arial"/>
              <a:buChar char="●"/>
            </a:pPr>
            <a:r>
              <a:rPr lang="en-CA" sz="16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The Sub-committee has also drafted program agreements and gotten </a:t>
            </a:r>
            <a:r>
              <a:rPr lang="en-CA" sz="16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approval from the CAAL-CBPA board</a:t>
            </a:r>
            <a:endParaRPr sz="16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b93ef7d8fe_3_56"/>
          <p:cNvSpPr txBox="1"/>
          <p:nvPr>
            <p:ph idx="1" type="body"/>
          </p:nvPr>
        </p:nvSpPr>
        <p:spPr>
          <a:xfrm>
            <a:off x="4805550" y="1851750"/>
            <a:ext cx="4170000" cy="44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Challenges</a:t>
            </a:r>
            <a:endParaRPr b="1"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400"/>
              <a:buChar char="●"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Metadata:</a:t>
            </a: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 regardless of whether we rely on GreenGlass or develop inhouse collection analysis solutions, inconsistent metadata will continue to cause issues when de-duplicating records and working with collections.</a:t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400"/>
              <a:buChar char="●"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Capacity:</a:t>
            </a: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 aligning long-term retention commitments with evolving member priorities and capacity constraints.</a:t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400"/>
              <a:buChar char="●"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Sustainability:</a:t>
            </a: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 securing sustainable funding and staffing models that support shared print work into the future.</a:t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b93ef7d8fe_3_56"/>
          <p:cNvSpPr txBox="1"/>
          <p:nvPr>
            <p:ph idx="2" type="body"/>
          </p:nvPr>
        </p:nvSpPr>
        <p:spPr>
          <a:xfrm>
            <a:off x="0" y="1851750"/>
            <a:ext cx="4721700" cy="44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Opportunities</a:t>
            </a:r>
            <a:endParaRPr b="1"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b="1"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400"/>
              <a:buFont typeface="Arial"/>
              <a:buChar char="●"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Expand</a:t>
            </a: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 the scope of shared “print” by experimenting with new formats and embedding one to two persistent library challenges into each project, generating solutions that benefit the collective.</a:t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400"/>
              <a:buFont typeface="Arial"/>
              <a:buChar char="●"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Build </a:t>
            </a: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on work developed by partner organizations, enabling the ongoing refinement and scaling of effective solutions and workflows.</a:t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400"/>
              <a:buFont typeface="Arial"/>
              <a:buChar char="●"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Connect </a:t>
            </a: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areas of shared need, foster collaboration, and open these conversations at a national scale.</a:t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400"/>
              <a:buFont typeface="Arial"/>
              <a:buChar char="●"/>
            </a:pP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Work towards </a:t>
            </a: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alignment of digital and print </a:t>
            </a: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as well as </a:t>
            </a: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culturally sensitive approaches.</a:t>
            </a:r>
            <a:endParaRPr b="1"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rth/Nord Network logo against navy background with white lettering and a navigation symbol in white and red." id="186" name="Google Shape;186;g3b93ef7d8fe_3_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7" name="Google Shape;187;g3b93ef7d8fe_3_56"/>
          <p:cNvSpPr txBox="1"/>
          <p:nvPr/>
        </p:nvSpPr>
        <p:spPr>
          <a:xfrm>
            <a:off x="3355075" y="533813"/>
            <a:ext cx="5151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CA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Opportunities &amp; </a:t>
            </a:r>
            <a:r>
              <a:rPr b="0" i="0" lang="en-CA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Challenges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ebb0ccfd7b_0_17"/>
          <p:cNvSpPr txBox="1"/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Thoughts on North/Nord?</a:t>
            </a:r>
            <a:endParaRPr/>
          </a:p>
        </p:txBody>
      </p:sp>
      <p:sp>
        <p:nvSpPr>
          <p:cNvPr id="194" name="Google Shape;194;g3ebb0ccfd7b_0_17"/>
          <p:cNvSpPr txBox="1"/>
          <p:nvPr>
            <p:ph idx="1" type="body"/>
          </p:nvPr>
        </p:nvSpPr>
        <p:spPr>
          <a:xfrm>
            <a:off x="311700" y="2007600"/>
            <a:ext cx="8520600" cy="410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CA" sz="2000"/>
              <a:t>What value could there be in North/Nord for your library in particular or our region generally?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CA" sz="2000"/>
              <a:t>Are there print resources at your library you worry about in terms of access or preservation?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CA" sz="2000"/>
              <a:t>What does success in shared print look like in the Atlantic region?</a:t>
            </a:r>
            <a:endParaRPr sz="2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5cf573c71a_3_33"/>
          <p:cNvSpPr txBox="1"/>
          <p:nvPr>
            <p:ph type="ctrTitle"/>
          </p:nvPr>
        </p:nvSpPr>
        <p:spPr>
          <a:xfrm>
            <a:off x="693675" y="1719000"/>
            <a:ext cx="4995300" cy="11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CA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80502"/>
              <a:buNone/>
            </a:pPr>
            <a:r>
              <a:rPr lang="en-CA" sz="1994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Nicole Slipp, Atlantic Representative, North/Nord Steering Committee</a:t>
            </a:r>
            <a:endParaRPr sz="1994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80502"/>
              <a:buNone/>
            </a:pPr>
            <a:r>
              <a:t/>
            </a:r>
            <a:endParaRPr sz="1994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80502"/>
              <a:buNone/>
            </a:pPr>
            <a:r>
              <a:rPr lang="en-CA" sz="1994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nicole.slipp@unb.ca</a:t>
            </a:r>
            <a:endParaRPr sz="1994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rth/Nord Network logo against navy background with white lettering and a navigation symbol in white and red." id="201" name="Google Shape;201;g35cf573c71a_3_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89050" y="4307625"/>
            <a:ext cx="2302401" cy="228747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2010-02-26T18:49:55Z</dcterms:created>
  <dc:creator>Elizabeth Hayden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0x01010073180ED3FD598C43A09929F11264A7D0</vt:lpwstr>
  </property>
</Properties>
</file>